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7" r:id="rId2"/>
    <p:sldId id="7189" r:id="rId3"/>
    <p:sldId id="7263" r:id="rId4"/>
    <p:sldId id="7261" r:id="rId5"/>
    <p:sldId id="7272" r:id="rId6"/>
    <p:sldId id="7273" r:id="rId7"/>
    <p:sldId id="7269" r:id="rId8"/>
    <p:sldId id="7265" r:id="rId9"/>
    <p:sldId id="7170" r:id="rId10"/>
    <p:sldId id="7270" r:id="rId11"/>
    <p:sldId id="7166" r:id="rId12"/>
    <p:sldId id="7266" r:id="rId13"/>
    <p:sldId id="7267" r:id="rId14"/>
    <p:sldId id="7268" r:id="rId15"/>
    <p:sldId id="7229" r:id="rId16"/>
    <p:sldId id="7271" r:id="rId17"/>
    <p:sldId id="7295" r:id="rId18"/>
    <p:sldId id="7172" r:id="rId19"/>
    <p:sldId id="7294" r:id="rId20"/>
    <p:sldId id="7208" r:id="rId21"/>
    <p:sldId id="7299" r:id="rId22"/>
    <p:sldId id="7142" r:id="rId23"/>
    <p:sldId id="7130" r:id="rId24"/>
  </p:sldIdLst>
  <p:sldSz cx="9144000" cy="6858000" type="screen4x3"/>
  <p:notesSz cx="6858000" cy="9144000"/>
  <p:defaultTextStyle>
    <a:defPPr>
      <a:defRPr lang="fi-FI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DB05370-2D06-F141-845E-EBDD1B792EA3}">
          <p14:sldIdLst>
            <p14:sldId id="257"/>
            <p14:sldId id="7189"/>
            <p14:sldId id="7263"/>
            <p14:sldId id="7261"/>
            <p14:sldId id="7272"/>
            <p14:sldId id="7273"/>
            <p14:sldId id="7269"/>
            <p14:sldId id="7265"/>
            <p14:sldId id="7170"/>
            <p14:sldId id="7270"/>
            <p14:sldId id="7166"/>
            <p14:sldId id="7266"/>
            <p14:sldId id="7267"/>
            <p14:sldId id="7268"/>
            <p14:sldId id="7229"/>
            <p14:sldId id="7271"/>
            <p14:sldId id="7295"/>
            <p14:sldId id="7172"/>
            <p14:sldId id="7294"/>
            <p14:sldId id="7208"/>
            <p14:sldId id="7299"/>
            <p14:sldId id="7142"/>
            <p14:sldId id="7130"/>
          </p14:sldIdLst>
        </p14:section>
        <p14:section name="Default Section" id="{DC0E93B5-0310-45BA-A397-CCC93552C586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4CDCFF"/>
    <a:srgbClr val="39EB76"/>
    <a:srgbClr val="4FDAF8"/>
    <a:srgbClr val="4BC9E3"/>
    <a:srgbClr val="C014E5"/>
    <a:srgbClr val="89108B"/>
    <a:srgbClr val="FFBD00"/>
    <a:srgbClr val="CDC24B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61"/>
    <p:restoredTop sz="94570"/>
  </p:normalViewPr>
  <p:slideViewPr>
    <p:cSldViewPr snapToGrid="0">
      <p:cViewPr varScale="1">
        <p:scale>
          <a:sx n="116" d="100"/>
          <a:sy n="116" d="100"/>
        </p:scale>
        <p:origin x="1808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432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ykse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E2066-CEBC-7C41-BD34-F9AAC568C5B2}" type="datetimeFigureOut">
              <a:rPr lang="fi-FI" smtClean="0"/>
              <a:pPr/>
              <a:t>17.4.2024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3D4CB-74C0-E248-BB8D-3FD4ABA4DDC7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97142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ykse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F08C7C-D3E5-134E-94F9-920DBCD8B650}" type="datetimeFigureOut">
              <a:rPr lang="fi-FI" smtClean="0"/>
              <a:pPr/>
              <a:t>17.4.2024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osoittamalla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AA845C-A5A2-2540-A599-A1841A05FC82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81939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EAF7B-5C19-479A-B787-15F1E22E32E3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A845C-A5A2-2540-A599-A1841A05FC82}" type="slidenum">
              <a:rPr lang="fi-FI" smtClean="0"/>
              <a:pPr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504176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A845C-A5A2-2540-A599-A1841A05FC82}" type="slidenum">
              <a:rPr lang="fi-FI" smtClean="0"/>
              <a:pPr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21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A845C-A5A2-2540-A599-A1841A05FC82}" type="slidenum">
              <a:rPr lang="fi-FI" smtClean="0"/>
              <a:pPr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267841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A845C-A5A2-2540-A599-A1841A05FC82}" type="slidenum">
              <a:rPr lang="fi-FI" smtClean="0"/>
              <a:pPr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174976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A845C-A5A2-2540-A599-A1841A05FC82}" type="slidenum">
              <a:rPr lang="fi-FI" smtClean="0"/>
              <a:pPr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16144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A845C-A5A2-2540-A599-A1841A05FC82}" type="slidenum">
              <a:rPr lang="fi-FI" smtClean="0"/>
              <a:pPr/>
              <a:t>20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48281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/>
          </p:cNvSpPr>
          <p:nvPr>
            <p:ph type="body" idx="1"/>
          </p:nvPr>
        </p:nvSpPr>
        <p:spPr>
          <a:xfrm>
            <a:off x="915117" y="4344359"/>
            <a:ext cx="5027769" cy="4114587"/>
          </a:xfrm>
          <a:noFill/>
          <a:ln/>
          <a:extLst>
            <a:ext uri="{909E8E84-426E-40dd-AFC4-6F175D3DCCD1}">
              <a14:hiddenFill xmlns:a14="http://schemas.microsoft.com/office/drawing/2010/main" xmlns:mv="urn:schemas-microsoft-com:mac:vml" xmlns:mc="http://schemas.openxmlformats.org/markup-compatibility/2006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mv="urn:schemas-microsoft-com:mac:vml" xmlns:mc="http://schemas.openxmlformats.org/markup-compatibility/2006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v-SE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752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oleObject" Target="../embeddings/oleObject2.bin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perustyylejä osoitt.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osoitt.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3013-CE3A-7542-AD01-CC59DC7253A5}" type="datetimeFigureOut">
              <a:rPr lang="fi-FI" smtClean="0"/>
              <a:pPr/>
              <a:t>17.4.2024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A612D-8B4B-7240-8B91-256944B71DE5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osoitt.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osoittamalla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3013-CE3A-7542-AD01-CC59DC7253A5}" type="datetimeFigureOut">
              <a:rPr lang="fi-FI" smtClean="0"/>
              <a:pPr/>
              <a:t>17.4.2024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A612D-8B4B-7240-8B91-256944B71DE5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perustyylejä osoitt.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osoittamalla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3013-CE3A-7542-AD01-CC59DC7253A5}" type="datetimeFigureOut">
              <a:rPr lang="fi-FI" smtClean="0"/>
              <a:pPr/>
              <a:t>17.4.2024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A612D-8B4B-7240-8B91-256944B71DE5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osoitt.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osoittamalla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osoittamalla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ykse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3013-CE3A-7542-AD01-CC59DC7253A5}" type="datetimeFigureOut">
              <a:rPr lang="fi-FI" smtClean="0"/>
              <a:pPr/>
              <a:t>17.4.2024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A612D-8B4B-7240-8B91-256944B71DE5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perustyylejä osoitt.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osoittamalla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osoittamalla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osoittamalla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osoittamalla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ykse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3013-CE3A-7542-AD01-CC59DC7253A5}" type="datetimeFigureOut">
              <a:rPr lang="fi-FI" smtClean="0"/>
              <a:pPr/>
              <a:t>17.4.2024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A612D-8B4B-7240-8B91-256944B71DE5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osoitt.</a:t>
            </a:r>
          </a:p>
        </p:txBody>
      </p:sp>
      <p:sp>
        <p:nvSpPr>
          <p:cNvPr id="3" name="Päiväykse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3013-CE3A-7542-AD01-CC59DC7253A5}" type="datetimeFigureOut">
              <a:rPr lang="fi-FI" smtClean="0"/>
              <a:pPr/>
              <a:t>17.4.2024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A612D-8B4B-7240-8B91-256944B71DE5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ykse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3013-CE3A-7542-AD01-CC59DC7253A5}" type="datetimeFigureOut">
              <a:rPr lang="fi-FI" smtClean="0"/>
              <a:pPr/>
              <a:t>17.4.2024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A612D-8B4B-7240-8B91-256944B71DE5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perustyylejä osoitt.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osoittamalla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osoittamalla</a:t>
            </a:r>
          </a:p>
        </p:txBody>
      </p:sp>
      <p:sp>
        <p:nvSpPr>
          <p:cNvPr id="5" name="Päiväykse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3013-CE3A-7542-AD01-CC59DC7253A5}" type="datetimeFigureOut">
              <a:rPr lang="fi-FI" smtClean="0"/>
              <a:pPr/>
              <a:t>17.4.2024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A612D-8B4B-7240-8B91-256944B71DE5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perustyylejä osoitt.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osoittamalla</a:t>
            </a:r>
          </a:p>
        </p:txBody>
      </p:sp>
      <p:sp>
        <p:nvSpPr>
          <p:cNvPr id="5" name="Päiväykse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3013-CE3A-7542-AD01-CC59DC7253A5}" type="datetimeFigureOut">
              <a:rPr lang="fi-FI" smtClean="0"/>
              <a:pPr/>
              <a:t>17.4.2024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A612D-8B4B-7240-8B91-256944B71DE5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osoitt.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osoittamalla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3013-CE3A-7542-AD01-CC59DC7253A5}" type="datetimeFigureOut">
              <a:rPr lang="fi-FI" smtClean="0"/>
              <a:pPr/>
              <a:t>17.4.2024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A612D-8B4B-7240-8B91-256944B71DE5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perustyylejä osoitt.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osoittamalla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3013-CE3A-7542-AD01-CC59DC7253A5}" type="datetimeFigureOut">
              <a:rPr lang="fi-FI" smtClean="0"/>
              <a:pPr/>
              <a:t>17.4.2024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A612D-8B4B-7240-8B91-256944B71DE5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>
            <a:extLst>
              <a:ext uri="{FF2B5EF4-FFF2-40B4-BE49-F238E27FC236}">
                <a16:creationId xmlns:a16="http://schemas.microsoft.com/office/drawing/2014/main" id="{7BE6D03E-D874-4E7A-AD0C-5954981DC00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191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73" imgH="474" progId="TCLayout.ActiveDocument.1">
                  <p:embed/>
                </p:oleObj>
              </mc:Choice>
              <mc:Fallback>
                <p:oleObj name="think-cell Slide" r:id="rId5" imgW="473" imgH="474" progId="TCLayout.ActiveDocument.1">
                  <p:embed/>
                  <p:pic>
                    <p:nvPicPr>
                      <p:cNvPr id="12" name="Object 11" hidden="1">
                        <a:extLst>
                          <a:ext uri="{FF2B5EF4-FFF2-40B4-BE49-F238E27FC236}">
                            <a16:creationId xmlns:a16="http://schemas.microsoft.com/office/drawing/2014/main" id="{7BE6D03E-D874-4E7A-AD0C-5954981DC0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BD69D564-7F17-4B83-9A57-7FED87AD5A0C}"/>
              </a:ext>
            </a:extLst>
          </p:cNvPr>
          <p:cNvSpPr/>
          <p:nvPr/>
        </p:nvSpPr>
        <p:spPr>
          <a:xfrm>
            <a:off x="0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300" b="0" i="0" baseline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63E573EA-76E8-3145-9C99-CF67FB33EF2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7650" y="443474"/>
            <a:ext cx="8382001" cy="890027"/>
          </a:xfrm>
          <a:prstGeom prst="rect">
            <a:avLst/>
          </a:prstGeom>
        </p:spPr>
        <p:txBody>
          <a:bodyPr bIns="0" anchor="t"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2250" b="1" i="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fi-FI"/>
              <a:t>Lorem ipsum dolor sit ames Lorem ipsum dolor sit ames Lorem ipsum dolor sit ames Lorem ipsum dolor sit ames Lorem ipsum dolor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B7FDD467-2CE2-40E4-9621-E424CA910B5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56BC4D7-D508-4465-917B-335D0F7338AF}" type="datetime1">
              <a:rPr lang="fi-FI" smtClean="0"/>
              <a:t>17.4.2024</a:t>
            </a:fld>
            <a:endParaRPr lang="fi-FI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69EDDE48-C1EA-41C5-BCDF-7B7881FAFAE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70875" y="6271419"/>
            <a:ext cx="6477300" cy="298800"/>
          </a:xfrm>
          <a:prstGeom prst="rect">
            <a:avLst/>
          </a:prstGeom>
        </p:spPr>
        <p:txBody>
          <a:bodyPr anchor="ctr"/>
          <a:lstStyle>
            <a:lvl1pPr>
              <a:defRPr sz="900"/>
            </a:lvl1pPr>
          </a:lstStyle>
          <a:p>
            <a:r>
              <a:rPr lang="fi-FI"/>
              <a:t>Lähde:</a:t>
            </a:r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FF87F08-69B2-44C7-96B3-B4BC07A6C8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88DB8E-C6D3-CA42-9E77-A417399FFC29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E8405A7-0A8D-4F6D-B1A4-56E76992703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7650" y="101260"/>
            <a:ext cx="3191594" cy="342213"/>
          </a:xfrm>
          <a:prstGeom prst="rect">
            <a:avLst/>
          </a:prstGeom>
        </p:spPr>
        <p:txBody>
          <a:bodyPr wrap="none" anchor="ctr"/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 lang="en-US" sz="9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20" name="Tekstin paikkamerkki 2">
            <a:extLst>
              <a:ext uri="{FF2B5EF4-FFF2-40B4-BE49-F238E27FC236}">
                <a16:creationId xmlns:a16="http://schemas.microsoft.com/office/drawing/2014/main" id="{9F2CEBCA-FC53-4973-81D3-79501BCF1D4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7650" y="1333501"/>
            <a:ext cx="8382000" cy="4876799"/>
          </a:xfrm>
          <a:prstGeom prst="rect">
            <a:avLst/>
          </a:prstGeom>
        </p:spPr>
        <p:txBody>
          <a:bodyPr/>
          <a:lstStyle>
            <a:lvl1pPr marL="128588" indent="-128588" algn="l" defTabSz="5143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SzPct val="100000"/>
              <a:buFont typeface="Arial" panose="020B0604020202020204" pitchFamily="34" charset="0"/>
              <a:buChar char="•"/>
              <a:defRPr lang="fi-FI" sz="10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175" indent="-128588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SzPct val="80000"/>
              <a:buFont typeface="Courier New" panose="02070309020205020404" pitchFamily="49" charset="0"/>
              <a:buChar char="o"/>
              <a:defRPr lang="fi-FI" sz="10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4572" indent="-128588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Font typeface="Wingdings" panose="05000000000000000000" pitchFamily="2" charset="2"/>
              <a:buChar char="§"/>
              <a:defRPr sz="105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2. taso</a:t>
            </a:r>
          </a:p>
          <a:p>
            <a:pPr lvl="2"/>
            <a:r>
              <a:rPr lang="fi-FI"/>
              <a:t>3. taso</a:t>
            </a:r>
          </a:p>
        </p:txBody>
      </p:sp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E42384B6-0C8D-4A18-B4FF-A5152A904B9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91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473" imgH="474" progId="TCLayout.ActiveDocument.1">
                  <p:embed/>
                </p:oleObj>
              </mc:Choice>
              <mc:Fallback>
                <p:oleObj name="think-cell Slide" r:id="rId7" imgW="473" imgH="474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E42384B6-0C8D-4A18-B4FF-A5152A904B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hidden="1">
            <a:extLst>
              <a:ext uri="{FF2B5EF4-FFF2-40B4-BE49-F238E27FC236}">
                <a16:creationId xmlns:a16="http://schemas.microsoft.com/office/drawing/2014/main" id="{1D46D822-C33D-4493-A70D-8837E404996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300" b="0" i="0" baseline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2497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2">
          <p15:clr>
            <a:srgbClr val="FBAE40"/>
          </p15:clr>
        </p15:guide>
        <p15:guide id="2" pos="264">
          <p15:clr>
            <a:srgbClr val="FBAE40"/>
          </p15:clr>
        </p15:guide>
        <p15:guide id="3" pos="7152">
          <p15:clr>
            <a:srgbClr val="FBAE40"/>
          </p15:clr>
        </p15:guide>
        <p15:guide id="4" orient="horz" pos="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perustyylejä osoitt.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osoittamalla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73013-CE3A-7542-AD01-CC59DC7253A5}" type="datetimeFigureOut">
              <a:rPr lang="fi-FI" smtClean="0"/>
              <a:pPr/>
              <a:t>17.4.2024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A612D-8B4B-7240-8B91-256944B71DE5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4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trustoverip.org/why-toip/overview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rityksendigitalous.fi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openwallet.foundation/" TargetMode="External"/><Relationship Id="rId4" Type="http://schemas.openxmlformats.org/officeDocument/2006/relationships/hyperlink" Target="https://eudiwalletconsortium.org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ndynet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enterpriseirregulars.com/wordpress/wp-content/uploads/2010/12/information_flow_285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568"/>
            <a:ext cx="9144000" cy="7057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mv="urn:schemas-microsoft-com:mac:vml" xmlns:mc="http://schemas.openxmlformats.org/markup-compatibility/2006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12861" y="3279196"/>
            <a:ext cx="7086599" cy="2050570"/>
          </a:xfrm>
        </p:spPr>
        <p:txBody>
          <a:bodyPr>
            <a:noAutofit/>
          </a:bodyPr>
          <a:lstStyle/>
          <a:p>
            <a:r>
              <a:rPr lang="en-GB" sz="4800" b="1" dirty="0" err="1">
                <a:solidFill>
                  <a:srgbClr val="FFFF00"/>
                </a:solidFill>
              </a:rPr>
              <a:t>T</a:t>
            </a:r>
            <a:r>
              <a:rPr lang="en-GB" sz="4800" b="1" dirty="0" err="1"/>
              <a:t>urvainfrastruktuuri</a:t>
            </a:r>
            <a:br>
              <a:rPr lang="en-GB" sz="4800" b="1" dirty="0"/>
            </a:br>
            <a:br>
              <a:rPr lang="en-GB" sz="4800" b="1" dirty="0"/>
            </a:br>
            <a:r>
              <a:rPr lang="en-GB" sz="4800" b="1" dirty="0" err="1"/>
              <a:t>suurempi</a:t>
            </a:r>
            <a:r>
              <a:rPr lang="en-GB" sz="4800" b="1" dirty="0"/>
              <a:t> </a:t>
            </a:r>
            <a:r>
              <a:rPr lang="en-GB" sz="4800" b="1" dirty="0" err="1"/>
              <a:t>askel</a:t>
            </a:r>
            <a:r>
              <a:rPr lang="en-GB" sz="4800" b="1" dirty="0"/>
              <a:t> </a:t>
            </a:r>
            <a:r>
              <a:rPr lang="en-GB" sz="4800" b="1" dirty="0" err="1"/>
              <a:t>kuin</a:t>
            </a:r>
            <a:r>
              <a:rPr lang="en-GB" sz="4800" b="1" dirty="0"/>
              <a:t> Internet?</a:t>
            </a:r>
            <a:br>
              <a:rPr lang="en-GB" sz="4800" dirty="0">
                <a:solidFill>
                  <a:srgbClr val="FF0000"/>
                </a:solidFill>
              </a:rPr>
            </a:br>
            <a:br>
              <a:rPr lang="en-GB" sz="4800" b="1" dirty="0">
                <a:solidFill>
                  <a:srgbClr val="FFFF00"/>
                </a:solidFill>
              </a:rPr>
            </a:br>
            <a:endParaRPr lang="en-GB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726029-BE42-FD4A-8F70-3733F03E6677}"/>
              </a:ext>
            </a:extLst>
          </p:cNvPr>
          <p:cNvSpPr txBox="1"/>
          <p:nvPr/>
        </p:nvSpPr>
        <p:spPr>
          <a:xfrm>
            <a:off x="4137025" y="5765568"/>
            <a:ext cx="53530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FFFF00"/>
                </a:solidFill>
              </a:rPr>
              <a:t>Suomen</a:t>
            </a:r>
            <a:r>
              <a:rPr lang="en-US" sz="2400" dirty="0">
                <a:solidFill>
                  <a:srgbClr val="FFFF00"/>
                </a:solidFill>
              </a:rPr>
              <a:t> Internet-</a:t>
            </a:r>
            <a:r>
              <a:rPr lang="en-US" sz="2400" dirty="0" err="1">
                <a:solidFill>
                  <a:srgbClr val="FFFF00"/>
                </a:solidFill>
              </a:rPr>
              <a:t>yhdistys</a:t>
            </a:r>
            <a:endParaRPr lang="en-US" sz="1800" dirty="0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</a:rPr>
              <a:t>17.04.</a:t>
            </a:r>
            <a:r>
              <a:rPr lang="en-US" sz="1800" dirty="0">
                <a:solidFill>
                  <a:srgbClr val="FFFF00"/>
                </a:solidFill>
              </a:rPr>
              <a:t>2024</a:t>
            </a:r>
          </a:p>
          <a:p>
            <a:r>
              <a:rPr lang="en-US" sz="1800" dirty="0">
                <a:solidFill>
                  <a:srgbClr val="FFFF00"/>
                </a:solidFill>
              </a:rPr>
              <a:t>Bo Harald</a:t>
            </a:r>
            <a:endParaRPr lang="en-FI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62893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5438CD2-58B2-864E-A1BC-B807EA01EF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7650" y="443474"/>
            <a:ext cx="8648700" cy="890027"/>
          </a:xfrm>
        </p:spPr>
        <p:txBody>
          <a:bodyPr>
            <a:normAutofit/>
          </a:bodyPr>
          <a:lstStyle/>
          <a:p>
            <a:r>
              <a:rPr lang="fi-FI" sz="4400" dirty="0" err="1">
                <a:solidFill>
                  <a:schemeClr val="bg1"/>
                </a:solidFill>
              </a:rPr>
              <a:t>Turvainfrastuktuuri</a:t>
            </a:r>
            <a:r>
              <a:rPr lang="fi-FI" sz="4400" dirty="0">
                <a:solidFill>
                  <a:schemeClr val="bg1"/>
                </a:solidFill>
              </a:rPr>
              <a:t> </a:t>
            </a:r>
            <a:r>
              <a:rPr lang="fi-FI" sz="2200" dirty="0">
                <a:solidFill>
                  <a:schemeClr val="bg1"/>
                </a:solidFill>
              </a:rPr>
              <a:t>(Datatalouden infrastruktuuri)</a:t>
            </a:r>
            <a:endParaRPr lang="fi-FI" sz="4400" dirty="0">
              <a:solidFill>
                <a:schemeClr val="bg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061B0-F685-EC41-8468-AE86B96B6C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FI" sz="2800" dirty="0">
                <a:solidFill>
                  <a:schemeClr val="bg1"/>
                </a:solidFill>
              </a:rPr>
              <a:t>1. Mitä se on?</a:t>
            </a:r>
          </a:p>
          <a:p>
            <a:pPr marL="514350" indent="-514350">
              <a:buAutoNum type="arabicPeriod"/>
            </a:pPr>
            <a:endParaRPr lang="en-FI" sz="2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FI" sz="2800" dirty="0">
                <a:solidFill>
                  <a:schemeClr val="bg1"/>
                </a:solidFill>
              </a:rPr>
              <a:t>2. Miksi: tuottavuus-  &amp; palveluloikka</a:t>
            </a:r>
            <a:r>
              <a:rPr lang="en-FI" sz="2800" dirty="0">
                <a:solidFill>
                  <a:srgbClr val="4CDCFF"/>
                </a:solidFill>
              </a:rPr>
              <a:t>missio</a:t>
            </a:r>
          </a:p>
          <a:p>
            <a:pPr marL="0" indent="0">
              <a:buNone/>
            </a:pPr>
            <a:endParaRPr lang="en-FI" sz="2800" dirty="0">
              <a:solidFill>
                <a:srgbClr val="4CDCFF"/>
              </a:solidFill>
            </a:endParaRPr>
          </a:p>
          <a:p>
            <a:pPr marL="0" indent="0">
              <a:buNone/>
            </a:pPr>
            <a:r>
              <a:rPr lang="en-FI" sz="2800" dirty="0">
                <a:solidFill>
                  <a:schemeClr val="bg1"/>
                </a:solidFill>
              </a:rPr>
              <a:t>3. Suomi jatkaa </a:t>
            </a:r>
            <a:r>
              <a:rPr lang="en-FI" sz="2800" dirty="0">
                <a:solidFill>
                  <a:srgbClr val="FFFF00"/>
                </a:solidFill>
              </a:rPr>
              <a:t>tien näyttäjänä </a:t>
            </a:r>
            <a:r>
              <a:rPr lang="en-FI" sz="2800" dirty="0">
                <a:solidFill>
                  <a:schemeClr val="bg1"/>
                </a:solidFill>
              </a:rPr>
              <a:t>– </a:t>
            </a:r>
            <a:r>
              <a:rPr lang="en-FI" sz="2800" u="sng" dirty="0">
                <a:solidFill>
                  <a:schemeClr val="bg1"/>
                </a:solidFill>
              </a:rPr>
              <a:t>ei sattuma</a:t>
            </a:r>
          </a:p>
          <a:p>
            <a:pPr marL="0" indent="0">
              <a:buNone/>
            </a:pPr>
            <a:endParaRPr lang="en-FI" sz="2800" u="sng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2800" dirty="0">
                <a:solidFill>
                  <a:schemeClr val="bg1"/>
                </a:solidFill>
              </a:rPr>
              <a:t>4. </a:t>
            </a:r>
            <a:r>
              <a:rPr lang="en-GB" sz="2800" dirty="0" err="1">
                <a:solidFill>
                  <a:schemeClr val="bg1"/>
                </a:solidFill>
              </a:rPr>
              <a:t>Vahva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tuki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myös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vastuulliselle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tekoälylle</a:t>
            </a:r>
            <a:endParaRPr lang="en-GB" sz="28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GB" sz="2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FI" sz="2800" dirty="0">
                <a:solidFill>
                  <a:schemeClr val="bg1"/>
                </a:solidFill>
              </a:rPr>
              <a:t>5. Miten päättäväisesti ja nopeasti eteenpäin? </a:t>
            </a:r>
          </a:p>
          <a:p>
            <a:pPr marL="0" indent="0">
              <a:buNone/>
            </a:pPr>
            <a:endParaRPr lang="en-GB" sz="2800" u="sng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2800" u="sng" dirty="0" err="1">
                <a:solidFill>
                  <a:schemeClr val="bg1"/>
                </a:solidFill>
              </a:rPr>
              <a:t>Kolmen</a:t>
            </a:r>
            <a:r>
              <a:rPr lang="en-GB" sz="2800" u="sng" dirty="0">
                <a:solidFill>
                  <a:schemeClr val="bg1"/>
                </a:solidFill>
              </a:rPr>
              <a:t> </a:t>
            </a:r>
            <a:r>
              <a:rPr lang="en-GB" sz="2800" u="sng" dirty="0" err="1">
                <a:solidFill>
                  <a:schemeClr val="bg1"/>
                </a:solidFill>
              </a:rPr>
              <a:t>vuoden</a:t>
            </a:r>
            <a:r>
              <a:rPr lang="en-GB" sz="2800" u="sng" dirty="0">
                <a:solidFill>
                  <a:schemeClr val="bg1"/>
                </a:solidFill>
              </a:rPr>
              <a:t> EU-</a:t>
            </a:r>
            <a:r>
              <a:rPr lang="en-GB" sz="2800" u="sng" dirty="0" err="1">
                <a:solidFill>
                  <a:schemeClr val="bg1"/>
                </a:solidFill>
              </a:rPr>
              <a:t>etumatkaa</a:t>
            </a:r>
            <a:r>
              <a:rPr lang="en-GB" sz="2800" u="sng" dirty="0">
                <a:solidFill>
                  <a:schemeClr val="bg1"/>
                </a:solidFill>
              </a:rPr>
              <a:t> </a:t>
            </a:r>
            <a:r>
              <a:rPr lang="en-GB" sz="2800" u="sng" dirty="0" err="1">
                <a:solidFill>
                  <a:srgbClr val="FF0000"/>
                </a:solidFill>
              </a:rPr>
              <a:t>ei</a:t>
            </a:r>
            <a:r>
              <a:rPr lang="en-GB" sz="2800" u="sng" dirty="0">
                <a:solidFill>
                  <a:srgbClr val="FF0000"/>
                </a:solidFill>
              </a:rPr>
              <a:t> </a:t>
            </a:r>
            <a:r>
              <a:rPr lang="en-GB" sz="2800" u="sng" dirty="0" err="1">
                <a:solidFill>
                  <a:srgbClr val="FF0000"/>
                </a:solidFill>
              </a:rPr>
              <a:t>saa</a:t>
            </a:r>
            <a:r>
              <a:rPr lang="en-GB" sz="2800" u="sng" dirty="0">
                <a:solidFill>
                  <a:srgbClr val="FF0000"/>
                </a:solidFill>
              </a:rPr>
              <a:t> </a:t>
            </a:r>
            <a:r>
              <a:rPr lang="en-GB" sz="2800" u="sng" dirty="0" err="1">
                <a:solidFill>
                  <a:srgbClr val="FF0000"/>
                </a:solidFill>
              </a:rPr>
              <a:t>hukata</a:t>
            </a:r>
            <a:r>
              <a:rPr lang="en-GB" sz="2800" u="sng" dirty="0">
                <a:solidFill>
                  <a:srgbClr val="FF0000"/>
                </a:solidFill>
              </a:rPr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3484327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several documents&#10;&#10;Description automatically generated">
            <a:extLst>
              <a:ext uri="{FF2B5EF4-FFF2-40B4-BE49-F238E27FC236}">
                <a16:creationId xmlns:a16="http://schemas.microsoft.com/office/drawing/2014/main" id="{F4C582AD-D085-7798-6208-1097B25E1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331035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7677441-BD96-C45E-1613-5C8D9180C98D}"/>
              </a:ext>
            </a:extLst>
          </p:cNvPr>
          <p:cNvSpPr/>
          <p:nvPr/>
        </p:nvSpPr>
        <p:spPr>
          <a:xfrm>
            <a:off x="168165" y="4020207"/>
            <a:ext cx="3195145" cy="2017986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EE9ADF-5A12-A644-491D-36FC7A111E9A}"/>
              </a:ext>
            </a:extLst>
          </p:cNvPr>
          <p:cNvSpPr/>
          <p:nvPr/>
        </p:nvSpPr>
        <p:spPr>
          <a:xfrm>
            <a:off x="168165" y="4020207"/>
            <a:ext cx="3195145" cy="2017986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 sz="2400" dirty="0">
                <a:solidFill>
                  <a:schemeClr val="tx1"/>
                </a:solidFill>
              </a:rPr>
              <a:t>Taloudesta puuttuu </a:t>
            </a:r>
            <a:r>
              <a:rPr lang="en-FI" sz="2400" u="sng" dirty="0">
                <a:solidFill>
                  <a:schemeClr val="tx1"/>
                </a:solidFill>
              </a:rPr>
              <a:t>yleiskäyttöinen</a:t>
            </a:r>
            <a:r>
              <a:rPr lang="en-FI" sz="2400" dirty="0">
                <a:solidFill>
                  <a:schemeClr val="tx1"/>
                </a:solidFill>
              </a:rPr>
              <a:t> tapa hyödyntää ja välittää näitä tietoja digitaalisesti </a:t>
            </a:r>
          </a:p>
        </p:txBody>
      </p:sp>
    </p:spTree>
    <p:extLst>
      <p:ext uri="{BB962C8B-B14F-4D97-AF65-F5344CB8AC3E}">
        <p14:creationId xmlns:p14="http://schemas.microsoft.com/office/powerpoint/2010/main" val="150927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diagram with text&#10;&#10;Description automatically generated">
            <a:extLst>
              <a:ext uri="{FF2B5EF4-FFF2-40B4-BE49-F238E27FC236}">
                <a16:creationId xmlns:a16="http://schemas.microsoft.com/office/drawing/2014/main" id="{367442A5-E93E-E9C0-DAC9-AE83D8B06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59E1EB9-71E9-864E-8AD7-9D50170BB8AB}"/>
              </a:ext>
            </a:extLst>
          </p:cNvPr>
          <p:cNvSpPr txBox="1"/>
          <p:nvPr/>
        </p:nvSpPr>
        <p:spPr>
          <a:xfrm>
            <a:off x="105103" y="1492469"/>
            <a:ext cx="3794235" cy="48978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FI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85FC49-60A4-0C7E-6F73-19A9CCA9EE48}"/>
              </a:ext>
            </a:extLst>
          </p:cNvPr>
          <p:cNvSpPr txBox="1"/>
          <p:nvPr/>
        </p:nvSpPr>
        <p:spPr>
          <a:xfrm>
            <a:off x="105103" y="1614604"/>
            <a:ext cx="379423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FI" dirty="0"/>
              <a:t>Yksilöt </a:t>
            </a:r>
            <a:r>
              <a:rPr lang="en-FI" u="sng" dirty="0"/>
              <a:t>ja</a:t>
            </a:r>
            <a:r>
              <a:rPr lang="en-FI" dirty="0"/>
              <a:t> organisaatiot hallitsevat </a:t>
            </a:r>
          </a:p>
          <a:p>
            <a:r>
              <a:rPr lang="en-GB" b="1" dirty="0"/>
              <a:t>i</a:t>
            </a:r>
            <a:r>
              <a:rPr lang="en-FI" b="1" dirty="0"/>
              <a:t>tseensä </a:t>
            </a:r>
            <a:r>
              <a:rPr lang="en-GB" dirty="0"/>
              <a:t>l</a:t>
            </a:r>
            <a:r>
              <a:rPr lang="en-FI" dirty="0"/>
              <a:t>iittyviä digitaalisia todisteita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C8501B-1F22-6F65-B5A4-2358185D301F}"/>
              </a:ext>
            </a:extLst>
          </p:cNvPr>
          <p:cNvSpPr txBox="1"/>
          <p:nvPr/>
        </p:nvSpPr>
        <p:spPr>
          <a:xfrm>
            <a:off x="105103" y="2316720"/>
            <a:ext cx="3794234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FI" dirty="0"/>
              <a:t>Digitaalisia lompakoita ja </a:t>
            </a:r>
          </a:p>
          <a:p>
            <a:r>
              <a:rPr lang="en-FI" dirty="0"/>
              <a:t>organisaatioden todiste</a:t>
            </a:r>
            <a:r>
              <a:rPr lang="en-GB" dirty="0" err="1"/>
              <a:t>agentteja</a:t>
            </a:r>
            <a:r>
              <a:rPr lang="en-GB" dirty="0"/>
              <a:t> </a:t>
            </a:r>
          </a:p>
          <a:p>
            <a:r>
              <a:rPr lang="en-GB" dirty="0" err="1"/>
              <a:t>käytetään</a:t>
            </a:r>
            <a:r>
              <a:rPr lang="en-GB" dirty="0"/>
              <a:t> </a:t>
            </a:r>
            <a:r>
              <a:rPr lang="en-GB" dirty="0" err="1"/>
              <a:t>todisteiden</a:t>
            </a:r>
            <a:r>
              <a:rPr lang="en-GB" dirty="0"/>
              <a:t> </a:t>
            </a:r>
          </a:p>
          <a:p>
            <a:r>
              <a:rPr lang="en-GB" b="1" dirty="0" err="1"/>
              <a:t>myöntämiseen</a:t>
            </a:r>
            <a:r>
              <a:rPr lang="en-GB" dirty="0"/>
              <a:t>, </a:t>
            </a:r>
            <a:r>
              <a:rPr lang="en-GB" b="1" dirty="0" err="1"/>
              <a:t>jakamiseen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</a:p>
          <a:p>
            <a:r>
              <a:rPr lang="en-GB" b="1" dirty="0" err="1"/>
              <a:t>todentamiseen</a:t>
            </a:r>
            <a:endParaRPr lang="en-GB" b="1" dirty="0"/>
          </a:p>
          <a:p>
            <a:endParaRPr lang="en-FI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605CFA-E354-8ACE-2C09-A924A4530683}"/>
              </a:ext>
            </a:extLst>
          </p:cNvPr>
          <p:cNvSpPr txBox="1"/>
          <p:nvPr/>
        </p:nvSpPr>
        <p:spPr>
          <a:xfrm>
            <a:off x="105103" y="3860706"/>
            <a:ext cx="3794235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FI" dirty="0"/>
              <a:t>Tämä lisää </a:t>
            </a:r>
            <a:r>
              <a:rPr lang="en-FI" b="1" dirty="0"/>
              <a:t>kaikkien</a:t>
            </a:r>
            <a:r>
              <a:rPr lang="en-FI" dirty="0"/>
              <a:t> osupuolten </a:t>
            </a:r>
            <a:r>
              <a:rPr lang="en-FI" b="1" dirty="0"/>
              <a:t>yksityisyyttä </a:t>
            </a:r>
            <a:r>
              <a:rPr lang="en-GB" dirty="0"/>
              <a:t>j</a:t>
            </a:r>
            <a:r>
              <a:rPr lang="en-FI" dirty="0"/>
              <a:t>a </a:t>
            </a:r>
            <a:r>
              <a:rPr lang="en-FI" b="1" dirty="0"/>
              <a:t>turvallisuutta</a:t>
            </a:r>
            <a:r>
              <a:rPr lang="en-FI" dirty="0"/>
              <a:t> sähköisessä asioinnissa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84F380-27E9-CA16-88A6-B64282DA83AE}"/>
              </a:ext>
            </a:extLst>
          </p:cNvPr>
          <p:cNvSpPr txBox="1"/>
          <p:nvPr/>
        </p:nvSpPr>
        <p:spPr>
          <a:xfrm>
            <a:off x="105103" y="4946292"/>
            <a:ext cx="3803734" cy="120032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FI" dirty="0"/>
              <a:t>Parantaa turvallisuutta ja </a:t>
            </a:r>
            <a:r>
              <a:rPr lang="en-FI" b="1" dirty="0"/>
              <a:t>tehokkuutta</a:t>
            </a:r>
            <a:r>
              <a:rPr lang="en-FI" dirty="0"/>
              <a:t> </a:t>
            </a:r>
          </a:p>
          <a:p>
            <a:r>
              <a:rPr lang="en-GB" dirty="0" err="1"/>
              <a:t>kun</a:t>
            </a:r>
            <a:r>
              <a:rPr lang="en-GB" dirty="0"/>
              <a:t> </a:t>
            </a:r>
            <a:r>
              <a:rPr lang="en-GB" dirty="0" err="1"/>
              <a:t>osapuolet</a:t>
            </a:r>
            <a:r>
              <a:rPr lang="en-GB" dirty="0"/>
              <a:t> </a:t>
            </a:r>
            <a:r>
              <a:rPr lang="en-GB" dirty="0" err="1"/>
              <a:t>voivat</a:t>
            </a:r>
            <a:r>
              <a:rPr lang="en-GB" dirty="0"/>
              <a:t> </a:t>
            </a:r>
            <a:r>
              <a:rPr lang="en-GB" b="1" dirty="0" err="1"/>
              <a:t>luottaa</a:t>
            </a:r>
            <a:r>
              <a:rPr lang="en-GB" dirty="0"/>
              <a:t> </a:t>
            </a:r>
          </a:p>
          <a:p>
            <a:r>
              <a:rPr lang="en-GB" dirty="0" err="1"/>
              <a:t>digitaalisesti</a:t>
            </a:r>
            <a:r>
              <a:rPr lang="en-GB" dirty="0"/>
              <a:t> </a:t>
            </a:r>
            <a:r>
              <a:rPr lang="en-GB" dirty="0" err="1"/>
              <a:t>vahvistettuihin</a:t>
            </a:r>
            <a:r>
              <a:rPr lang="en-GB" dirty="0"/>
              <a:t> </a:t>
            </a:r>
            <a:r>
              <a:rPr lang="en-GB" dirty="0" err="1"/>
              <a:t>tietoihin</a:t>
            </a:r>
            <a:r>
              <a:rPr lang="en-GB" dirty="0"/>
              <a:t> </a:t>
            </a:r>
          </a:p>
          <a:p>
            <a:r>
              <a:rPr lang="en-GB" dirty="0"/>
              <a:t>– </a:t>
            </a:r>
            <a:r>
              <a:rPr lang="en-GB" b="1" dirty="0" err="1"/>
              <a:t>manuaalisten</a:t>
            </a:r>
            <a:r>
              <a:rPr lang="en-GB" dirty="0"/>
              <a:t> </a:t>
            </a:r>
            <a:r>
              <a:rPr lang="en-GB" dirty="0" err="1"/>
              <a:t>sijasta</a:t>
            </a:r>
            <a:endParaRPr lang="en-FI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027FF5-A371-494C-9BA8-83B5506AFC9E}"/>
              </a:ext>
            </a:extLst>
          </p:cNvPr>
          <p:cNvSpPr txBox="1"/>
          <p:nvPr/>
        </p:nvSpPr>
        <p:spPr>
          <a:xfrm>
            <a:off x="3993931" y="5243396"/>
            <a:ext cx="4771697" cy="13676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FI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E38967-1E6C-221B-93C1-4D93972354DA}"/>
              </a:ext>
            </a:extLst>
          </p:cNvPr>
          <p:cNvSpPr txBox="1"/>
          <p:nvPr/>
        </p:nvSpPr>
        <p:spPr>
          <a:xfrm>
            <a:off x="6011729" y="3501916"/>
            <a:ext cx="736099" cy="4616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GB" sz="1200" dirty="0"/>
              <a:t>S</a:t>
            </a:r>
            <a:r>
              <a:rPr lang="en-FI" sz="1200" dirty="0"/>
              <a:t>ama </a:t>
            </a:r>
          </a:p>
          <a:p>
            <a:r>
              <a:rPr lang="en-FI" sz="1200" dirty="0"/>
              <a:t>rajapinta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8C87AC-76C4-ABEC-6775-E87511551BDA}"/>
              </a:ext>
            </a:extLst>
          </p:cNvPr>
          <p:cNvSpPr txBox="1"/>
          <p:nvPr/>
        </p:nvSpPr>
        <p:spPr>
          <a:xfrm>
            <a:off x="4739882" y="2411424"/>
            <a:ext cx="736099" cy="4616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GB" sz="1200" dirty="0"/>
              <a:t>S</a:t>
            </a:r>
            <a:r>
              <a:rPr lang="en-FI" sz="1200" dirty="0"/>
              <a:t>ama </a:t>
            </a:r>
          </a:p>
          <a:p>
            <a:r>
              <a:rPr lang="en-FI" sz="1200" dirty="0"/>
              <a:t>rajapinta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88A262-3DC7-34EF-9960-6F182ECD3513}"/>
              </a:ext>
            </a:extLst>
          </p:cNvPr>
          <p:cNvSpPr txBox="1"/>
          <p:nvPr/>
        </p:nvSpPr>
        <p:spPr>
          <a:xfrm>
            <a:off x="4739883" y="3313125"/>
            <a:ext cx="736099" cy="4616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GB" sz="1200" dirty="0"/>
              <a:t>S</a:t>
            </a:r>
            <a:r>
              <a:rPr lang="en-FI" sz="1200" dirty="0"/>
              <a:t>ama </a:t>
            </a:r>
          </a:p>
          <a:p>
            <a:r>
              <a:rPr lang="en-FI" sz="1200" dirty="0"/>
              <a:t>rajapinta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F04395-980B-A526-0801-82DD8A8624B6}"/>
              </a:ext>
            </a:extLst>
          </p:cNvPr>
          <p:cNvSpPr txBox="1"/>
          <p:nvPr/>
        </p:nvSpPr>
        <p:spPr>
          <a:xfrm>
            <a:off x="4739883" y="4332914"/>
            <a:ext cx="736099" cy="4616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GB" sz="1200" dirty="0"/>
              <a:t>S</a:t>
            </a:r>
            <a:r>
              <a:rPr lang="en-FI" sz="1200" dirty="0"/>
              <a:t>ama </a:t>
            </a:r>
          </a:p>
          <a:p>
            <a:r>
              <a:rPr lang="en-FI" sz="1200" dirty="0"/>
              <a:t>rajapinta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0A4A45-461A-9E6C-8BE0-8EA40C9985D4}"/>
              </a:ext>
            </a:extLst>
          </p:cNvPr>
          <p:cNvSpPr txBox="1"/>
          <p:nvPr/>
        </p:nvSpPr>
        <p:spPr>
          <a:xfrm>
            <a:off x="7141591" y="3313124"/>
            <a:ext cx="736099" cy="4616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GB" sz="1200" dirty="0"/>
              <a:t>S</a:t>
            </a:r>
            <a:r>
              <a:rPr lang="en-FI" sz="1200" dirty="0"/>
              <a:t>ama </a:t>
            </a:r>
          </a:p>
          <a:p>
            <a:r>
              <a:rPr lang="en-FI" sz="1200" dirty="0"/>
              <a:t>rajapinta</a:t>
            </a:r>
          </a:p>
        </p:txBody>
      </p:sp>
    </p:spTree>
    <p:extLst>
      <p:ext uri="{BB962C8B-B14F-4D97-AF65-F5344CB8AC3E}">
        <p14:creationId xmlns:p14="http://schemas.microsoft.com/office/powerpoint/2010/main" val="1762245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hone with text on it&#10;&#10;Description automatically generated">
            <a:extLst>
              <a:ext uri="{FF2B5EF4-FFF2-40B4-BE49-F238E27FC236}">
                <a16:creationId xmlns:a16="http://schemas.microsoft.com/office/drawing/2014/main" id="{848E5A68-44C8-808A-ECF8-DDB515785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4747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57C5E3-1558-AF09-72A1-8F43C8D501D4}"/>
              </a:ext>
            </a:extLst>
          </p:cNvPr>
          <p:cNvSpPr txBox="1"/>
          <p:nvPr/>
        </p:nvSpPr>
        <p:spPr>
          <a:xfrm>
            <a:off x="531819" y="4756067"/>
            <a:ext cx="837415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I" sz="2800" dirty="0">
                <a:solidFill>
                  <a:schemeClr val="bg1"/>
                </a:solidFill>
              </a:rPr>
              <a:t>Siis:</a:t>
            </a:r>
          </a:p>
          <a:p>
            <a:r>
              <a:rPr lang="en-FI" sz="2800" dirty="0">
                <a:solidFill>
                  <a:schemeClr val="bg1"/>
                </a:solidFill>
              </a:rPr>
              <a:t>Kaikki todisteet – kaikilta – kaikille – aina samalla tavalla </a:t>
            </a:r>
          </a:p>
          <a:p>
            <a:r>
              <a:rPr lang="en-FI" sz="2800" dirty="0">
                <a:solidFill>
                  <a:schemeClr val="bg1"/>
                </a:solidFill>
              </a:rPr>
              <a:t>– ilman tarvetta teknisiin integraatiohin ja sopimuksiin</a:t>
            </a:r>
          </a:p>
        </p:txBody>
      </p:sp>
    </p:spTree>
    <p:extLst>
      <p:ext uri="{BB962C8B-B14F-4D97-AF65-F5344CB8AC3E}">
        <p14:creationId xmlns:p14="http://schemas.microsoft.com/office/powerpoint/2010/main" val="67326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13EDDCFD-6E2C-0C49-E89A-2B8329A25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63137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7419F66-E2C9-8F28-BA53-A527E5CFB9FB}"/>
              </a:ext>
            </a:extLst>
          </p:cNvPr>
          <p:cNvSpPr txBox="1"/>
          <p:nvPr/>
        </p:nvSpPr>
        <p:spPr>
          <a:xfrm>
            <a:off x="531819" y="4756067"/>
            <a:ext cx="837415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I" sz="2800" dirty="0">
                <a:solidFill>
                  <a:schemeClr val="bg1"/>
                </a:solidFill>
              </a:rPr>
              <a:t>Siis:</a:t>
            </a:r>
          </a:p>
          <a:p>
            <a:r>
              <a:rPr lang="en-FI" sz="2800" dirty="0">
                <a:solidFill>
                  <a:schemeClr val="bg1"/>
                </a:solidFill>
              </a:rPr>
              <a:t>Kaikki todisteet – kaikilta – kaikille – aina samalla tavalla </a:t>
            </a:r>
          </a:p>
          <a:p>
            <a:r>
              <a:rPr lang="en-FI" sz="2800" dirty="0">
                <a:solidFill>
                  <a:schemeClr val="bg1"/>
                </a:solidFill>
              </a:rPr>
              <a:t>– ilman tarvetta teknisiin integraatiohin ja sopimuksiin</a:t>
            </a:r>
          </a:p>
        </p:txBody>
      </p:sp>
    </p:spTree>
    <p:extLst>
      <p:ext uri="{BB962C8B-B14F-4D97-AF65-F5344CB8AC3E}">
        <p14:creationId xmlns:p14="http://schemas.microsoft.com/office/powerpoint/2010/main" val="1029515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061B0-F685-EC41-8468-AE86B96B6C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47650" y="1081253"/>
            <a:ext cx="8382000" cy="4876799"/>
          </a:xfrm>
        </p:spPr>
        <p:txBody>
          <a:bodyPr>
            <a:noAutofit/>
          </a:bodyPr>
          <a:lstStyle/>
          <a:p>
            <a:pPr marL="457200" indent="-457200">
              <a:buAutoNum type="arabicPeriod"/>
            </a:pPr>
            <a:r>
              <a:rPr lang="en-FI" sz="2400" dirty="0">
                <a:solidFill>
                  <a:schemeClr val="bg1"/>
                </a:solidFill>
              </a:rPr>
              <a:t>Kansalaiselle, jokaiselle organisaatiolle ja hyvin </a:t>
            </a:r>
          </a:p>
          <a:p>
            <a:pPr marL="0" indent="0">
              <a:buNone/>
            </a:pPr>
            <a:r>
              <a:rPr lang="en-FI" sz="2400" dirty="0">
                <a:solidFill>
                  <a:schemeClr val="bg1"/>
                </a:solidFill>
              </a:rPr>
              <a:t>monelle esineelle (ml kiinteistöt), tulee EUssa </a:t>
            </a:r>
            <a:r>
              <a:rPr lang="en-FI" sz="2400" dirty="0">
                <a:solidFill>
                  <a:srgbClr val="00B0F0"/>
                </a:solidFill>
              </a:rPr>
              <a:t>YLEISKÄYTTÖINEN</a:t>
            </a:r>
            <a:r>
              <a:rPr lang="en-FI" sz="2400" dirty="0">
                <a:solidFill>
                  <a:srgbClr val="FFFF00"/>
                </a:solidFill>
              </a:rPr>
              <a:t> </a:t>
            </a:r>
            <a:r>
              <a:rPr lang="en-FI" sz="2400" dirty="0">
                <a:solidFill>
                  <a:schemeClr val="bg1"/>
                </a:solidFill>
              </a:rPr>
              <a:t>ja</a:t>
            </a:r>
            <a:r>
              <a:rPr lang="en-FI" sz="2400" dirty="0">
                <a:solidFill>
                  <a:srgbClr val="FFFF00"/>
                </a:solidFill>
              </a:rPr>
              <a:t> </a:t>
            </a:r>
            <a:r>
              <a:rPr lang="en-FI" sz="2400" dirty="0">
                <a:solidFill>
                  <a:srgbClr val="00B0F0"/>
                </a:solidFill>
              </a:rPr>
              <a:t>YHTEENTOIMIVA</a:t>
            </a:r>
            <a:r>
              <a:rPr lang="en-FI" sz="2400" dirty="0">
                <a:solidFill>
                  <a:srgbClr val="FFFF00"/>
                </a:solidFill>
              </a:rPr>
              <a:t> </a:t>
            </a:r>
            <a:r>
              <a:rPr lang="en-FI" sz="2400" dirty="0">
                <a:solidFill>
                  <a:schemeClr val="bg1"/>
                </a:solidFill>
              </a:rPr>
              <a:t>Identiteetti-lompakkosovellus. </a:t>
            </a:r>
            <a:r>
              <a:rPr lang="en-FI" sz="2400" dirty="0">
                <a:solidFill>
                  <a:srgbClr val="FFFF00"/>
                </a:solidFill>
              </a:rPr>
              <a:t>Suomessa kolmen vuoden etumatkalla..</a:t>
            </a:r>
          </a:p>
          <a:p>
            <a:pPr marL="0" indent="0">
              <a:buNone/>
            </a:pPr>
            <a:endParaRPr lang="en-FI" sz="24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FI" sz="2400" dirty="0">
                <a:solidFill>
                  <a:schemeClr val="bg1"/>
                </a:solidFill>
              </a:rPr>
              <a:t>2. Niihin saa </a:t>
            </a:r>
            <a:r>
              <a:rPr lang="en-FI" sz="2400" u="sng" dirty="0">
                <a:solidFill>
                  <a:schemeClr val="bg1"/>
                </a:solidFill>
              </a:rPr>
              <a:t>elämäntapahtumia</a:t>
            </a:r>
            <a:r>
              <a:rPr lang="en-FI" sz="2400" dirty="0">
                <a:solidFill>
                  <a:schemeClr val="bg1"/>
                </a:solidFill>
              </a:rPr>
              <a:t> varten vahvistettua dataa, jota kansalainen (kotona tai töissä organisaatiota varten)  asettaa </a:t>
            </a:r>
            <a:r>
              <a:rPr lang="en-FI" sz="2400" u="sng" dirty="0">
                <a:solidFill>
                  <a:schemeClr val="bg1"/>
                </a:solidFill>
              </a:rPr>
              <a:t>itse</a:t>
            </a:r>
            <a:r>
              <a:rPr lang="en-FI" sz="2400" dirty="0">
                <a:solidFill>
                  <a:schemeClr val="bg1"/>
                </a:solidFill>
              </a:rPr>
              <a:t> valitun palvelun käyttöön</a:t>
            </a:r>
          </a:p>
          <a:p>
            <a:pPr marL="0" indent="0">
              <a:buNone/>
            </a:pPr>
            <a:endParaRPr lang="en-FI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FI" sz="2400" dirty="0">
                <a:solidFill>
                  <a:schemeClr val="bg1"/>
                </a:solidFill>
              </a:rPr>
              <a:t>3. F</a:t>
            </a:r>
            <a:r>
              <a:rPr lang="en-GB" sz="2400" dirty="0" err="1">
                <a:solidFill>
                  <a:schemeClr val="bg1"/>
                </a:solidFill>
              </a:rPr>
              <a:t>i</a:t>
            </a:r>
            <a:r>
              <a:rPr lang="en-FI" sz="2400" dirty="0">
                <a:solidFill>
                  <a:schemeClr val="bg1"/>
                </a:solidFill>
              </a:rPr>
              <a:t>ndynet verkko kytkee IDsovellukset yhteen,</a:t>
            </a:r>
            <a:r>
              <a:rPr lang="en-FI" sz="2400" dirty="0">
                <a:solidFill>
                  <a:srgbClr val="FFFF00"/>
                </a:solidFill>
              </a:rPr>
              <a:t> </a:t>
            </a:r>
            <a:r>
              <a:rPr lang="en-FI" sz="2400" dirty="0">
                <a:solidFill>
                  <a:schemeClr val="bg1"/>
                </a:solidFill>
              </a:rPr>
              <a:t>jolloin</a:t>
            </a:r>
            <a:r>
              <a:rPr lang="en-FI" sz="2400" dirty="0">
                <a:solidFill>
                  <a:srgbClr val="FFFF00"/>
                </a:solidFill>
              </a:rPr>
              <a:t> </a:t>
            </a:r>
            <a:r>
              <a:rPr lang="en-FI" sz="2400" dirty="0">
                <a:solidFill>
                  <a:srgbClr val="4CDCFF"/>
                </a:solidFill>
              </a:rPr>
              <a:t>ei tarvita </a:t>
            </a:r>
            <a:r>
              <a:rPr lang="en-FI" sz="2400" dirty="0">
                <a:solidFill>
                  <a:srgbClr val="FF0000"/>
                </a:solidFill>
              </a:rPr>
              <a:t>teknisiä integraatioita  </a:t>
            </a:r>
            <a:r>
              <a:rPr lang="en-FI" sz="2400" dirty="0">
                <a:solidFill>
                  <a:schemeClr val="bg1"/>
                </a:solidFill>
              </a:rPr>
              <a:t>ja </a:t>
            </a:r>
            <a:r>
              <a:rPr lang="en-FI" sz="2400" dirty="0">
                <a:solidFill>
                  <a:srgbClr val="FF0000"/>
                </a:solidFill>
              </a:rPr>
              <a:t>sopimuksia</a:t>
            </a:r>
            <a:r>
              <a:rPr lang="en-FI" sz="2400" dirty="0">
                <a:solidFill>
                  <a:schemeClr val="bg1"/>
                </a:solidFill>
              </a:rPr>
              <a:t> toimijoiden välillä.  </a:t>
            </a:r>
            <a:r>
              <a:rPr lang="en-FI" sz="2400" dirty="0">
                <a:solidFill>
                  <a:srgbClr val="FFFF00"/>
                </a:solidFill>
              </a:rPr>
              <a:t>Sähköposti datalle.. </a:t>
            </a:r>
          </a:p>
        </p:txBody>
      </p:sp>
    </p:spTree>
    <p:extLst>
      <p:ext uri="{BB962C8B-B14F-4D97-AF65-F5344CB8AC3E}">
        <p14:creationId xmlns:p14="http://schemas.microsoft.com/office/powerpoint/2010/main" val="1574615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5438CD2-58B2-864E-A1BC-B807EA01EF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fi-FI" sz="4400" dirty="0">
                <a:solidFill>
                  <a:schemeClr val="bg1"/>
                </a:solidFill>
              </a:rPr>
              <a:t>2. Miksi </a:t>
            </a:r>
            <a:r>
              <a:rPr lang="fi-FI" sz="4400" dirty="0" err="1">
                <a:solidFill>
                  <a:schemeClr val="bg1"/>
                </a:solidFill>
              </a:rPr>
              <a:t>Trust</a:t>
            </a:r>
            <a:r>
              <a:rPr lang="fi-FI" sz="4400" dirty="0">
                <a:solidFill>
                  <a:schemeClr val="bg1"/>
                </a:solidFill>
              </a:rPr>
              <a:t> </a:t>
            </a:r>
            <a:r>
              <a:rPr lang="fi-FI" sz="4400" dirty="0" err="1">
                <a:solidFill>
                  <a:schemeClr val="bg1"/>
                </a:solidFill>
              </a:rPr>
              <a:t>Infrastructure</a:t>
            </a:r>
            <a:r>
              <a:rPr lang="fi-FI" sz="4400" dirty="0">
                <a:solidFill>
                  <a:schemeClr val="bg1"/>
                </a:solidFill>
              </a:rPr>
              <a:t> </a:t>
            </a:r>
            <a:r>
              <a:rPr lang="fi-FI" sz="2000" dirty="0">
                <a:solidFill>
                  <a:schemeClr val="bg1"/>
                </a:solidFill>
              </a:rPr>
              <a:t>(1/2)</a:t>
            </a:r>
            <a:endParaRPr lang="en-FI" sz="4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061B0-F685-EC41-8468-AE86B96B6C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47650" y="1333501"/>
            <a:ext cx="8648700" cy="48767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FI" sz="2400" dirty="0">
                <a:solidFill>
                  <a:schemeClr val="bg1"/>
                </a:solidFill>
              </a:rPr>
              <a:t>The Internet was built without a way to know who and what you are connected to. </a:t>
            </a:r>
          </a:p>
          <a:p>
            <a:pPr marL="0" indent="0">
              <a:buNone/>
            </a:pPr>
            <a:r>
              <a:rPr lang="en-FI" sz="2400" dirty="0">
                <a:solidFill>
                  <a:schemeClr val="bg1"/>
                </a:solidFill>
              </a:rPr>
              <a:t>If we do nothing, we will face rapidly profilerating episodes of </a:t>
            </a:r>
            <a:r>
              <a:rPr lang="en-FI" sz="2400" dirty="0">
                <a:solidFill>
                  <a:srgbClr val="FF0000"/>
                </a:solidFill>
              </a:rPr>
              <a:t>theft and deception </a:t>
            </a:r>
            <a:r>
              <a:rPr lang="en-FI" sz="2400" dirty="0">
                <a:solidFill>
                  <a:schemeClr val="bg1"/>
                </a:solidFill>
              </a:rPr>
              <a:t>that will cumulatively </a:t>
            </a:r>
            <a:r>
              <a:rPr lang="en-FI" sz="2400" dirty="0">
                <a:solidFill>
                  <a:srgbClr val="FF0000"/>
                </a:solidFill>
              </a:rPr>
              <a:t>erode public trust</a:t>
            </a:r>
            <a:r>
              <a:rPr lang="en-FI" sz="2400" dirty="0">
                <a:solidFill>
                  <a:schemeClr val="bg1"/>
                </a:solidFill>
              </a:rPr>
              <a:t> in the Internet </a:t>
            </a:r>
            <a:r>
              <a:rPr lang="en-FI" sz="1800" dirty="0">
                <a:solidFill>
                  <a:schemeClr val="bg1"/>
                </a:solidFill>
              </a:rPr>
              <a:t>(Kim Cameron, Microsoft)</a:t>
            </a:r>
          </a:p>
          <a:p>
            <a:pPr marL="0" indent="0">
              <a:buNone/>
            </a:pPr>
            <a:endParaRPr lang="en-FI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FI" sz="2400" dirty="0">
                <a:solidFill>
                  <a:schemeClr val="bg1"/>
                </a:solidFill>
              </a:rPr>
              <a:t>Cybercrime is #the </a:t>
            </a:r>
            <a:r>
              <a:rPr lang="en-FI" sz="2400" dirty="0">
                <a:solidFill>
                  <a:srgbClr val="FF0000"/>
                </a:solidFill>
              </a:rPr>
              <a:t>greatest threat </a:t>
            </a:r>
            <a:r>
              <a:rPr lang="en-FI" sz="2400" dirty="0">
                <a:solidFill>
                  <a:schemeClr val="bg1"/>
                </a:solidFill>
              </a:rPr>
              <a:t>to every profession, every industry, every company in the world.” </a:t>
            </a:r>
            <a:r>
              <a:rPr lang="en-FI" sz="2000" dirty="0">
                <a:solidFill>
                  <a:schemeClr val="bg1"/>
                </a:solidFill>
              </a:rPr>
              <a:t>(CEO Ginny Rometty, IBM). </a:t>
            </a:r>
          </a:p>
          <a:p>
            <a:pPr marL="0" indent="0">
              <a:buNone/>
            </a:pPr>
            <a:r>
              <a:rPr lang="en-FI" sz="2400" dirty="0">
                <a:solidFill>
                  <a:schemeClr val="bg1"/>
                </a:solidFill>
              </a:rPr>
              <a:t>Global cybercrame damages are predicted to cost </a:t>
            </a:r>
            <a:r>
              <a:rPr lang="en-FI" sz="2400" dirty="0">
                <a:solidFill>
                  <a:srgbClr val="FF0000"/>
                </a:solidFill>
              </a:rPr>
              <a:t>$6 trillion </a:t>
            </a:r>
            <a:r>
              <a:rPr lang="en-FI" sz="2400" dirty="0">
                <a:solidFill>
                  <a:schemeClr val="bg1"/>
                </a:solidFill>
              </a:rPr>
              <a:t>by 2021 </a:t>
            </a:r>
            <a:r>
              <a:rPr lang="en-FI" sz="2000" dirty="0">
                <a:solidFill>
                  <a:schemeClr val="bg1"/>
                </a:solidFill>
              </a:rPr>
              <a:t>( Andra Zaharia, Comparitech)</a:t>
            </a:r>
          </a:p>
          <a:p>
            <a:pPr marL="0" indent="0">
              <a:buNone/>
            </a:pPr>
            <a:endParaRPr lang="en-FI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FI" sz="2400" dirty="0">
                <a:solidFill>
                  <a:schemeClr val="bg1"/>
                </a:solidFill>
              </a:rPr>
              <a:t>Vastaus 2016: </a:t>
            </a:r>
            <a:r>
              <a:rPr lang="en-GB" sz="2400" dirty="0">
                <a:solidFill>
                  <a:schemeClr val="bg1"/>
                </a:solidFill>
                <a:hlinkClick r:id="rId3"/>
              </a:rPr>
              <a:t>https://trustoverip.org/why-toip/overview/</a:t>
            </a:r>
            <a:r>
              <a:rPr lang="en-GB" sz="2400" dirty="0">
                <a:solidFill>
                  <a:schemeClr val="bg1"/>
                </a:solidFill>
              </a:rPr>
              <a:t> &gt; Verified credentials, digital wallets, decentralised identifiers, verifiable data registers, governance frameworks &gt; </a:t>
            </a:r>
            <a:r>
              <a:rPr lang="en-GB" sz="2400" dirty="0">
                <a:solidFill>
                  <a:srgbClr val="39EB76"/>
                </a:solidFill>
              </a:rPr>
              <a:t>Self-Sovereign Identity</a:t>
            </a:r>
            <a:endParaRPr lang="en-FI" sz="1600" dirty="0">
              <a:solidFill>
                <a:srgbClr val="39EB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90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5438CD2-58B2-864E-A1BC-B807EA01EF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fi-FI" sz="4400" dirty="0">
                <a:solidFill>
                  <a:schemeClr val="bg1"/>
                </a:solidFill>
              </a:rPr>
              <a:t>2. Miksi </a:t>
            </a:r>
            <a:r>
              <a:rPr lang="fi-FI" sz="4400" dirty="0" err="1">
                <a:solidFill>
                  <a:schemeClr val="bg1"/>
                </a:solidFill>
              </a:rPr>
              <a:t>Trust</a:t>
            </a:r>
            <a:r>
              <a:rPr lang="fi-FI" sz="4400" dirty="0">
                <a:solidFill>
                  <a:schemeClr val="bg1"/>
                </a:solidFill>
              </a:rPr>
              <a:t> </a:t>
            </a:r>
            <a:r>
              <a:rPr lang="fi-FI" sz="4400" dirty="0" err="1">
                <a:solidFill>
                  <a:schemeClr val="bg1"/>
                </a:solidFill>
              </a:rPr>
              <a:t>Infrastructure</a:t>
            </a:r>
            <a:r>
              <a:rPr lang="fi-FI" sz="4400" dirty="0">
                <a:solidFill>
                  <a:schemeClr val="bg1"/>
                </a:solidFill>
              </a:rPr>
              <a:t> </a:t>
            </a:r>
            <a:r>
              <a:rPr lang="fi-FI" sz="2000" dirty="0">
                <a:solidFill>
                  <a:schemeClr val="bg1"/>
                </a:solidFill>
              </a:rPr>
              <a:t>(2/2)</a:t>
            </a:r>
            <a:endParaRPr lang="en-FI" sz="4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061B0-F685-EC41-8468-AE86B96B6C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47650" y="1333501"/>
            <a:ext cx="8648700" cy="48767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FI" sz="2400" dirty="0">
                <a:solidFill>
                  <a:schemeClr val="bg1"/>
                </a:solidFill>
              </a:rPr>
              <a:t>Massiiviset (i) </a:t>
            </a:r>
            <a:r>
              <a:rPr lang="en-FI" sz="2400" dirty="0">
                <a:solidFill>
                  <a:srgbClr val="FFFF00"/>
                </a:solidFill>
              </a:rPr>
              <a:t>tuottavuus</a:t>
            </a:r>
            <a:r>
              <a:rPr lang="en-FI" sz="2400" dirty="0">
                <a:solidFill>
                  <a:schemeClr val="bg1"/>
                </a:solidFill>
              </a:rPr>
              <a:t>parannukset yrityksissä ja julkisessa sektorissa </a:t>
            </a:r>
            <a:r>
              <a:rPr lang="en-FI" sz="2000" dirty="0">
                <a:solidFill>
                  <a:schemeClr val="bg1"/>
                </a:solidFill>
              </a:rPr>
              <a:t>(McKinsey maasta riippuen 3-6%, EU ”vain” +2% BKTkasvua).</a:t>
            </a:r>
            <a:r>
              <a:rPr lang="en-FI" sz="1800" dirty="0">
                <a:solidFill>
                  <a:schemeClr val="bg1"/>
                </a:solidFill>
              </a:rPr>
              <a:t> </a:t>
            </a:r>
            <a:r>
              <a:rPr lang="en-FI" sz="1800" dirty="0">
                <a:solidFill>
                  <a:srgbClr val="4CDCFF"/>
                </a:solidFill>
              </a:rPr>
              <a:t>Tärkeämpi kuin leikkaukset ja työmarkkinareformit yhteensä? Aiankin pitkän päällä..</a:t>
            </a:r>
          </a:p>
          <a:p>
            <a:pPr marL="742950" indent="-742950">
              <a:buAutoNum type="arabicPeriod"/>
            </a:pPr>
            <a:endParaRPr lang="en-FI" sz="1800" dirty="0">
              <a:solidFill>
                <a:srgbClr val="4CDCFF"/>
              </a:solidFill>
            </a:endParaRPr>
          </a:p>
          <a:p>
            <a:pPr marL="0" indent="0">
              <a:buNone/>
            </a:pPr>
            <a:r>
              <a:rPr lang="en-FI" sz="2400" dirty="0">
                <a:solidFill>
                  <a:schemeClr val="bg1"/>
                </a:solidFill>
              </a:rPr>
              <a:t>Valtavat parannukset (ii) </a:t>
            </a:r>
            <a:r>
              <a:rPr lang="en-FI" sz="2400" dirty="0">
                <a:solidFill>
                  <a:srgbClr val="FFFF00"/>
                </a:solidFill>
              </a:rPr>
              <a:t>palveluissa,</a:t>
            </a:r>
            <a:r>
              <a:rPr lang="en-FI" sz="2400" dirty="0">
                <a:solidFill>
                  <a:schemeClr val="bg1"/>
                </a:solidFill>
              </a:rPr>
              <a:t> kun tarvittava data saadaan </a:t>
            </a:r>
            <a:r>
              <a:rPr lang="en-FI" sz="2400" u="sng" dirty="0">
                <a:solidFill>
                  <a:schemeClr val="bg1"/>
                </a:solidFill>
              </a:rPr>
              <a:t>vahvistettuna</a:t>
            </a:r>
            <a:r>
              <a:rPr lang="en-FI" sz="2400" dirty="0">
                <a:solidFill>
                  <a:schemeClr val="bg1"/>
                </a:solidFill>
              </a:rPr>
              <a:t> kansalaisten ja yrittäjien </a:t>
            </a:r>
            <a:r>
              <a:rPr lang="en-FI" sz="2400" u="sng" dirty="0">
                <a:solidFill>
                  <a:schemeClr val="bg1"/>
                </a:solidFill>
              </a:rPr>
              <a:t>elämäntapahtumiin</a:t>
            </a:r>
          </a:p>
          <a:p>
            <a:pPr marL="742950" indent="-742950">
              <a:buAutoNum type="arabicPeriod"/>
            </a:pPr>
            <a:endParaRPr lang="en-FI" sz="2400" u="sng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FI" sz="2400" dirty="0">
                <a:solidFill>
                  <a:schemeClr val="bg1"/>
                </a:solidFill>
              </a:rPr>
              <a:t>Massiiviset parannukset (iii) </a:t>
            </a:r>
            <a:r>
              <a:rPr lang="en-FI" sz="2400" dirty="0">
                <a:solidFill>
                  <a:srgbClr val="FFFF00"/>
                </a:solidFill>
              </a:rPr>
              <a:t>riskienhallintaan, </a:t>
            </a:r>
            <a:r>
              <a:rPr lang="en-FI" sz="2400" dirty="0">
                <a:solidFill>
                  <a:schemeClr val="bg1"/>
                </a:solidFill>
              </a:rPr>
              <a:t>(iv) </a:t>
            </a:r>
            <a:r>
              <a:rPr lang="en-FI" sz="2400" dirty="0">
                <a:solidFill>
                  <a:srgbClr val="FFFF00"/>
                </a:solidFill>
              </a:rPr>
              <a:t>yksityisyyteen, </a:t>
            </a:r>
            <a:r>
              <a:rPr lang="en-FI" sz="2400" dirty="0">
                <a:solidFill>
                  <a:schemeClr val="bg1"/>
                </a:solidFill>
              </a:rPr>
              <a:t>(v) </a:t>
            </a:r>
            <a:r>
              <a:rPr lang="en-FI" sz="2400" dirty="0">
                <a:solidFill>
                  <a:srgbClr val="FFFF00"/>
                </a:solidFill>
              </a:rPr>
              <a:t>turvallisuuten</a:t>
            </a:r>
            <a:r>
              <a:rPr lang="en-FI" sz="2400" dirty="0">
                <a:solidFill>
                  <a:schemeClr val="bg1"/>
                </a:solidFill>
              </a:rPr>
              <a:t>,(vi) </a:t>
            </a:r>
            <a:r>
              <a:rPr lang="en-FI" sz="2400" dirty="0">
                <a:solidFill>
                  <a:srgbClr val="FFFF00"/>
                </a:solidFill>
              </a:rPr>
              <a:t>harmaan talouden- ja </a:t>
            </a:r>
            <a:r>
              <a:rPr lang="en-FI" sz="2400" dirty="0">
                <a:solidFill>
                  <a:schemeClr val="bg1"/>
                </a:solidFill>
              </a:rPr>
              <a:t>(vii) </a:t>
            </a:r>
            <a:r>
              <a:rPr lang="en-FI" sz="2400" dirty="0">
                <a:solidFill>
                  <a:srgbClr val="FFFF00"/>
                </a:solidFill>
              </a:rPr>
              <a:t>rikostentorjuntaan </a:t>
            </a:r>
            <a:r>
              <a:rPr lang="en-FI" sz="2400" dirty="0">
                <a:solidFill>
                  <a:schemeClr val="bg1"/>
                </a:solidFill>
              </a:rPr>
              <a:t>jne</a:t>
            </a:r>
          </a:p>
          <a:p>
            <a:pPr marL="742950" indent="-742950">
              <a:buAutoNum type="arabicPeriod"/>
            </a:pPr>
            <a:endParaRPr lang="en-FI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FI" sz="2400" dirty="0">
                <a:solidFill>
                  <a:schemeClr val="bg1"/>
                </a:solidFill>
              </a:rPr>
              <a:t>Mega-askel (viii) </a:t>
            </a:r>
            <a:r>
              <a:rPr lang="en-FI" sz="2400" dirty="0">
                <a:solidFill>
                  <a:srgbClr val="FFFF00"/>
                </a:solidFill>
              </a:rPr>
              <a:t>E</a:t>
            </a:r>
            <a:r>
              <a:rPr lang="en-GB" sz="2400" dirty="0">
                <a:solidFill>
                  <a:srgbClr val="FFFF00"/>
                </a:solidFill>
              </a:rPr>
              <a:t>Un </a:t>
            </a:r>
            <a:r>
              <a:rPr lang="en-GB" sz="2400" dirty="0" err="1">
                <a:solidFill>
                  <a:srgbClr val="FFFF00"/>
                </a:solidFill>
              </a:rPr>
              <a:t>sisämarkkinoille</a:t>
            </a:r>
            <a:endParaRPr lang="en-GB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57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telephone pole&#10;&#10;Description automatically generated">
            <a:extLst>
              <a:ext uri="{FF2B5EF4-FFF2-40B4-BE49-F238E27FC236}">
                <a16:creationId xmlns:a16="http://schemas.microsoft.com/office/drawing/2014/main" id="{53C795A5-EE8A-B88D-AEBA-0EEDA5F7B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071" y="26080"/>
            <a:ext cx="5022573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35A382E-EC2F-734D-058F-76A46DCBA4B1}"/>
              </a:ext>
            </a:extLst>
          </p:cNvPr>
          <p:cNvSpPr txBox="1"/>
          <p:nvPr/>
        </p:nvSpPr>
        <p:spPr>
          <a:xfrm>
            <a:off x="46384" y="1233965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FI" sz="2000" dirty="0">
                <a:solidFill>
                  <a:schemeClr val="bg1"/>
                </a:solidFill>
              </a:rPr>
              <a:t>Eri todisteilla on </a:t>
            </a:r>
            <a:r>
              <a:rPr lang="en-FI" sz="2000" dirty="0">
                <a:solidFill>
                  <a:srgbClr val="FF0000"/>
                </a:solidFill>
              </a:rPr>
              <a:t>omat</a:t>
            </a:r>
            <a:r>
              <a:rPr lang="en-FI" sz="2000" dirty="0">
                <a:solidFill>
                  <a:schemeClr val="bg1"/>
                </a:solidFill>
              </a:rPr>
              <a:t> prosessinsa </a:t>
            </a:r>
          </a:p>
          <a:p>
            <a:r>
              <a:rPr lang="en-FI" sz="2000" dirty="0">
                <a:solidFill>
                  <a:schemeClr val="bg1"/>
                </a:solidFill>
              </a:rPr>
              <a:t>sekä lähetys- että vastaanottopäässä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82DDB1-6309-07AF-73F3-DC233B48A064}"/>
              </a:ext>
            </a:extLst>
          </p:cNvPr>
          <p:cNvSpPr txBox="1"/>
          <p:nvPr/>
        </p:nvSpPr>
        <p:spPr>
          <a:xfrm>
            <a:off x="46384" y="2109015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FI" sz="2000" dirty="0">
                <a:solidFill>
                  <a:schemeClr val="bg1"/>
                </a:solidFill>
              </a:rPr>
              <a:t>Näiden prosessien ohjeistus ja </a:t>
            </a:r>
          </a:p>
          <a:p>
            <a:r>
              <a:rPr lang="en-FI" sz="2000" dirty="0">
                <a:solidFill>
                  <a:schemeClr val="bg1"/>
                </a:solidFill>
              </a:rPr>
              <a:t>yllä-pito on </a:t>
            </a:r>
            <a:r>
              <a:rPr lang="en-FI" sz="2000" dirty="0">
                <a:solidFill>
                  <a:srgbClr val="FF0000"/>
                </a:solidFill>
              </a:rPr>
              <a:t>kallista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C07B090-F993-51C6-94C5-CC97823DBF19}"/>
              </a:ext>
            </a:extLst>
          </p:cNvPr>
          <p:cNvSpPr txBox="1"/>
          <p:nvPr/>
        </p:nvSpPr>
        <p:spPr>
          <a:xfrm>
            <a:off x="3315" y="2907637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FI" sz="2000" dirty="0">
                <a:solidFill>
                  <a:schemeClr val="bg1"/>
                </a:solidFill>
              </a:rPr>
              <a:t>Käyttäjille (kotona ja töissä) </a:t>
            </a:r>
          </a:p>
          <a:p>
            <a:r>
              <a:rPr lang="en-FI" sz="2000" dirty="0">
                <a:solidFill>
                  <a:schemeClr val="bg1"/>
                </a:solidFill>
              </a:rPr>
              <a:t>prosessien </a:t>
            </a:r>
            <a:r>
              <a:rPr lang="en-FI" sz="2000" dirty="0">
                <a:solidFill>
                  <a:srgbClr val="FF0000"/>
                </a:solidFill>
              </a:rPr>
              <a:t>selvittäminen on työlästä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FF21D2-FC8B-4A20-BC5C-1B21123ADDF0}"/>
              </a:ext>
            </a:extLst>
          </p:cNvPr>
          <p:cNvSpPr txBox="1"/>
          <p:nvPr/>
        </p:nvSpPr>
        <p:spPr>
          <a:xfrm>
            <a:off x="-19878" y="3779151"/>
            <a:ext cx="45918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FI" sz="2000" dirty="0">
                <a:solidFill>
                  <a:schemeClr val="bg1"/>
                </a:solidFill>
              </a:rPr>
              <a:t>Prosessit mahdollistetaan yleensä </a:t>
            </a:r>
          </a:p>
          <a:p>
            <a:r>
              <a:rPr lang="en-FI" sz="2000" dirty="0">
                <a:solidFill>
                  <a:schemeClr val="bg1"/>
                </a:solidFill>
              </a:rPr>
              <a:t>suorilla järjestelmien </a:t>
            </a:r>
            <a:r>
              <a:rPr lang="en-FI" sz="2000" dirty="0">
                <a:solidFill>
                  <a:srgbClr val="FF0000"/>
                </a:solidFill>
              </a:rPr>
              <a:t>integraatiolla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E66A1A2-6ACE-783D-908F-F3CAE6F5FC53}"/>
              </a:ext>
            </a:extLst>
          </p:cNvPr>
          <p:cNvSpPr txBox="1"/>
          <p:nvPr/>
        </p:nvSpPr>
        <p:spPr>
          <a:xfrm>
            <a:off x="1658" y="4694339"/>
            <a:ext cx="45951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FI" sz="2000" dirty="0">
                <a:solidFill>
                  <a:schemeClr val="bg1"/>
                </a:solidFill>
              </a:rPr>
              <a:t>Kukin todiste vaatii </a:t>
            </a:r>
            <a:r>
              <a:rPr lang="en-FI" sz="2000" dirty="0">
                <a:solidFill>
                  <a:srgbClr val="FF0000"/>
                </a:solidFill>
              </a:rPr>
              <a:t>erilaisen</a:t>
            </a:r>
            <a:r>
              <a:rPr lang="en-FI" sz="2000" dirty="0">
                <a:solidFill>
                  <a:schemeClr val="bg1"/>
                </a:solidFill>
              </a:rPr>
              <a:t> integraation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26FCB93-DA85-997D-9747-072A930B1FF2}"/>
              </a:ext>
            </a:extLst>
          </p:cNvPr>
          <p:cNvSpPr txBox="1"/>
          <p:nvPr/>
        </p:nvSpPr>
        <p:spPr>
          <a:xfrm>
            <a:off x="23194" y="5589385"/>
            <a:ext cx="465151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FI" sz="2000" dirty="0">
                <a:solidFill>
                  <a:schemeClr val="bg1"/>
                </a:solidFill>
              </a:rPr>
              <a:t>Toteutukset </a:t>
            </a:r>
            <a:r>
              <a:rPr lang="en-FI" sz="2000" dirty="0">
                <a:solidFill>
                  <a:srgbClr val="FF0000"/>
                </a:solidFill>
              </a:rPr>
              <a:t>eivät ole uudelleen-käytettävissä</a:t>
            </a:r>
            <a:r>
              <a:rPr lang="en-FI" sz="2000" dirty="0">
                <a:solidFill>
                  <a:schemeClr val="bg1"/>
                </a:solidFill>
              </a:rPr>
              <a:t> ja vaativat </a:t>
            </a:r>
            <a:r>
              <a:rPr lang="en-FI" sz="2000" dirty="0">
                <a:solidFill>
                  <a:srgbClr val="FF0000"/>
                </a:solidFill>
              </a:rPr>
              <a:t>omat sopimuksensa ja ylläpidon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0F1901-34E2-4285-414C-F948F308CBD6}"/>
              </a:ext>
            </a:extLst>
          </p:cNvPr>
          <p:cNvSpPr txBox="1"/>
          <p:nvPr/>
        </p:nvSpPr>
        <p:spPr>
          <a:xfrm>
            <a:off x="73231" y="252952"/>
            <a:ext cx="42048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I" sz="3200" dirty="0">
                <a:solidFill>
                  <a:schemeClr val="bg1"/>
                </a:solidFill>
              </a:rPr>
              <a:t>Haasteet PK-yrityksissä: </a:t>
            </a:r>
          </a:p>
        </p:txBody>
      </p:sp>
    </p:spTree>
    <p:extLst>
      <p:ext uri="{BB962C8B-B14F-4D97-AF65-F5344CB8AC3E}">
        <p14:creationId xmlns:p14="http://schemas.microsoft.com/office/powerpoint/2010/main" val="155747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  <p:bldP spid="18" grpId="0"/>
      <p:bldP spid="20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353A456-048F-A1DE-652F-B64F2C61E686}"/>
              </a:ext>
            </a:extLst>
          </p:cNvPr>
          <p:cNvSpPr/>
          <p:nvPr/>
        </p:nvSpPr>
        <p:spPr>
          <a:xfrm>
            <a:off x="575331" y="6215301"/>
            <a:ext cx="8296507" cy="49065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 dirty="0">
                <a:solidFill>
                  <a:schemeClr val="tx1"/>
                </a:solidFill>
              </a:rPr>
              <a:t>1.</a:t>
            </a:r>
            <a:r>
              <a:rPr lang="en-FI" b="1" dirty="0">
                <a:solidFill>
                  <a:srgbClr val="FF0000"/>
                </a:solidFill>
              </a:rPr>
              <a:t> </a:t>
            </a:r>
            <a:r>
              <a:rPr lang="en-FI" b="1" u="sng" dirty="0">
                <a:solidFill>
                  <a:srgbClr val="FF0000"/>
                </a:solidFill>
              </a:rPr>
              <a:t>Decentralised</a:t>
            </a:r>
            <a:r>
              <a:rPr lang="en-FI" b="1" dirty="0">
                <a:solidFill>
                  <a:srgbClr val="FF0000"/>
                </a:solidFill>
              </a:rPr>
              <a:t> </a:t>
            </a:r>
            <a:r>
              <a:rPr lang="en-FI" dirty="0">
                <a:solidFill>
                  <a:schemeClr val="tx1"/>
                </a:solidFill>
              </a:rPr>
              <a:t>payment infrastructure (key to competition..) &gt; (Finland 70s)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F5ECC5-296D-7122-9B02-F45DACF166F4}"/>
              </a:ext>
            </a:extLst>
          </p:cNvPr>
          <p:cNvSpPr/>
          <p:nvPr/>
        </p:nvSpPr>
        <p:spPr>
          <a:xfrm>
            <a:off x="512956" y="5437360"/>
            <a:ext cx="8296507" cy="49065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2. </a:t>
            </a:r>
            <a:r>
              <a:rPr lang="en-GB" b="1" dirty="0">
                <a:solidFill>
                  <a:schemeClr val="tx1"/>
                </a:solidFill>
              </a:rPr>
              <a:t>E</a:t>
            </a:r>
            <a:r>
              <a:rPr lang="en-FI" b="1" dirty="0">
                <a:solidFill>
                  <a:schemeClr val="tx1"/>
                </a:solidFill>
              </a:rPr>
              <a:t>-banking </a:t>
            </a:r>
            <a:r>
              <a:rPr lang="en-FI" dirty="0">
                <a:solidFill>
                  <a:schemeClr val="tx1"/>
                </a:solidFill>
              </a:rPr>
              <a:t>(Finland 1979 &gt;)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C6C20B-02EF-6102-7602-DC607FD1E874}"/>
              </a:ext>
            </a:extLst>
          </p:cNvPr>
          <p:cNvSpPr/>
          <p:nvPr/>
        </p:nvSpPr>
        <p:spPr>
          <a:xfrm>
            <a:off x="524108" y="4789446"/>
            <a:ext cx="8296507" cy="49065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3. </a:t>
            </a:r>
            <a:r>
              <a:rPr lang="en-GB" b="1" dirty="0">
                <a:solidFill>
                  <a:schemeClr val="tx1"/>
                </a:solidFill>
              </a:rPr>
              <a:t>E</a:t>
            </a:r>
            <a:r>
              <a:rPr lang="en-FI" b="1" dirty="0">
                <a:solidFill>
                  <a:schemeClr val="tx1"/>
                </a:solidFill>
              </a:rPr>
              <a:t>-banking 2.0 </a:t>
            </a:r>
            <a:r>
              <a:rPr lang="en-FI" dirty="0">
                <a:solidFill>
                  <a:schemeClr val="tx1"/>
                </a:solidFill>
              </a:rPr>
              <a:t>(</a:t>
            </a:r>
            <a:r>
              <a:rPr lang="en-FI" b="1" dirty="0">
                <a:solidFill>
                  <a:srgbClr val="FF0000"/>
                </a:solidFill>
              </a:rPr>
              <a:t>Inter</a:t>
            </a:r>
            <a:r>
              <a:rPr lang="en-FI" b="1" dirty="0">
                <a:solidFill>
                  <a:schemeClr val="tx1"/>
                </a:solidFill>
              </a:rPr>
              <a:t>connecting</a:t>
            </a:r>
            <a:r>
              <a:rPr lang="en-FI" dirty="0">
                <a:solidFill>
                  <a:schemeClr val="tx1"/>
                </a:solidFill>
              </a:rPr>
              <a:t> customers with </a:t>
            </a:r>
            <a:r>
              <a:rPr lang="en-FI" b="1" dirty="0">
                <a:solidFill>
                  <a:srgbClr val="FF0000"/>
                </a:solidFill>
              </a:rPr>
              <a:t>e-id, </a:t>
            </a:r>
            <a:r>
              <a:rPr lang="en-FI" dirty="0">
                <a:solidFill>
                  <a:schemeClr val="tx1"/>
                </a:solidFill>
              </a:rPr>
              <a:t>e-invoicing etc. Finland 1992 &gt;)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DA3DBB-2395-99A4-268A-DF5013FA50FD}"/>
              </a:ext>
            </a:extLst>
          </p:cNvPr>
          <p:cNvSpPr/>
          <p:nvPr/>
        </p:nvSpPr>
        <p:spPr>
          <a:xfrm>
            <a:off x="524109" y="4122230"/>
            <a:ext cx="3958682" cy="49065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4. </a:t>
            </a:r>
            <a:r>
              <a:rPr lang="fi-FI" b="1" dirty="0">
                <a:solidFill>
                  <a:schemeClr val="tx1"/>
                </a:solidFill>
              </a:rPr>
              <a:t>Mobile</a:t>
            </a:r>
            <a:r>
              <a:rPr lang="fi-FI" dirty="0">
                <a:solidFill>
                  <a:schemeClr val="tx1"/>
                </a:solidFill>
              </a:rPr>
              <a:t> </a:t>
            </a:r>
            <a:r>
              <a:rPr lang="fi-FI" dirty="0" err="1">
                <a:solidFill>
                  <a:schemeClr val="tx1"/>
                </a:solidFill>
              </a:rPr>
              <a:t>Banking</a:t>
            </a:r>
            <a:r>
              <a:rPr lang="fi-FI" dirty="0">
                <a:solidFill>
                  <a:schemeClr val="tx1"/>
                </a:solidFill>
              </a:rPr>
              <a:t> (Finland 1993 &gt;) </a:t>
            </a:r>
            <a:endParaRPr lang="en-FI" dirty="0">
              <a:solidFill>
                <a:schemeClr val="tx1"/>
              </a:solidFill>
            </a:endParaRPr>
          </a:p>
        </p:txBody>
      </p:sp>
      <p:sp>
        <p:nvSpPr>
          <p:cNvPr id="7" name="Up Arrow Callout 6">
            <a:extLst>
              <a:ext uri="{FF2B5EF4-FFF2-40B4-BE49-F238E27FC236}">
                <a16:creationId xmlns:a16="http://schemas.microsoft.com/office/drawing/2014/main" id="{8BE6719E-E870-3946-151E-DF9697D0A9F9}"/>
              </a:ext>
            </a:extLst>
          </p:cNvPr>
          <p:cNvSpPr/>
          <p:nvPr/>
        </p:nvSpPr>
        <p:spPr>
          <a:xfrm>
            <a:off x="554775" y="2769223"/>
            <a:ext cx="2631687" cy="910549"/>
          </a:xfrm>
          <a:prstGeom prst="upArrowCallou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solidFill>
                <a:schemeClr val="tx1"/>
              </a:solidFill>
            </a:endParaRPr>
          </a:p>
          <a:p>
            <a:pPr algn="ctr"/>
            <a:r>
              <a:rPr lang="fi-FI" dirty="0">
                <a:solidFill>
                  <a:schemeClr val="tx1"/>
                </a:solidFill>
              </a:rPr>
              <a:t>5. </a:t>
            </a:r>
            <a:r>
              <a:rPr lang="fi-FI" b="1" dirty="0" err="1">
                <a:solidFill>
                  <a:schemeClr val="tx1"/>
                </a:solidFill>
              </a:rPr>
              <a:t>Mobey</a:t>
            </a:r>
            <a:r>
              <a:rPr lang="fi-FI" b="1" dirty="0">
                <a:solidFill>
                  <a:schemeClr val="tx1"/>
                </a:solidFill>
              </a:rPr>
              <a:t> Forum </a:t>
            </a:r>
            <a:r>
              <a:rPr lang="fi-FI" dirty="0">
                <a:solidFill>
                  <a:schemeClr val="tx1"/>
                </a:solidFill>
              </a:rPr>
              <a:t>(Finland/Global 2000 &gt;)</a:t>
            </a:r>
          </a:p>
          <a:p>
            <a:pPr algn="ctr"/>
            <a:endParaRPr lang="en-FI" dirty="0">
              <a:solidFill>
                <a:schemeClr val="tx1"/>
              </a:solidFill>
            </a:endParaRPr>
          </a:p>
        </p:txBody>
      </p:sp>
      <p:sp>
        <p:nvSpPr>
          <p:cNvPr id="8" name="Up Arrow Callout 7">
            <a:extLst>
              <a:ext uri="{FF2B5EF4-FFF2-40B4-BE49-F238E27FC236}">
                <a16:creationId xmlns:a16="http://schemas.microsoft.com/office/drawing/2014/main" id="{A6AD4F0F-049E-B2EB-DEF0-39ECA30C48B9}"/>
              </a:ext>
            </a:extLst>
          </p:cNvPr>
          <p:cNvSpPr/>
          <p:nvPr/>
        </p:nvSpPr>
        <p:spPr>
          <a:xfrm>
            <a:off x="3325344" y="2864373"/>
            <a:ext cx="2722165" cy="1096324"/>
          </a:xfrm>
          <a:prstGeom prst="upArrowCallou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solidFill>
                <a:schemeClr val="tx1"/>
              </a:solidFill>
            </a:endParaRPr>
          </a:p>
          <a:p>
            <a:pPr algn="ctr"/>
            <a:r>
              <a:rPr lang="fi-FI" dirty="0">
                <a:solidFill>
                  <a:schemeClr val="tx1"/>
                </a:solidFill>
              </a:rPr>
              <a:t>6. </a:t>
            </a:r>
            <a:r>
              <a:rPr lang="fi-FI" b="1" dirty="0">
                <a:solidFill>
                  <a:schemeClr val="tx1"/>
                </a:solidFill>
              </a:rPr>
              <a:t>Real Time </a:t>
            </a:r>
            <a:r>
              <a:rPr lang="fi-FI" b="1" dirty="0" err="1">
                <a:solidFill>
                  <a:schemeClr val="tx1"/>
                </a:solidFill>
              </a:rPr>
              <a:t>Economy</a:t>
            </a:r>
            <a:r>
              <a:rPr lang="fi-FI" b="1" dirty="0">
                <a:solidFill>
                  <a:schemeClr val="tx1"/>
                </a:solidFill>
              </a:rPr>
              <a:t> (YD) </a:t>
            </a:r>
            <a:r>
              <a:rPr lang="fi-FI" dirty="0" err="1">
                <a:solidFill>
                  <a:schemeClr val="tx1"/>
                </a:solidFill>
              </a:rPr>
              <a:t>Prgm</a:t>
            </a:r>
            <a:r>
              <a:rPr lang="fi-FI" dirty="0">
                <a:solidFill>
                  <a:schemeClr val="tx1"/>
                </a:solidFill>
              </a:rPr>
              <a:t> (Finland/EU 2006 &gt;)</a:t>
            </a:r>
            <a:endParaRPr lang="en-FI" dirty="0">
              <a:solidFill>
                <a:schemeClr val="tx1"/>
              </a:solidFill>
            </a:endParaRPr>
          </a:p>
          <a:p>
            <a:pPr algn="ctr"/>
            <a:endParaRPr lang="en-FI" dirty="0"/>
          </a:p>
        </p:txBody>
      </p:sp>
      <p:sp>
        <p:nvSpPr>
          <p:cNvPr id="9" name="Up Arrow Callout 8">
            <a:extLst>
              <a:ext uri="{FF2B5EF4-FFF2-40B4-BE49-F238E27FC236}">
                <a16:creationId xmlns:a16="http://schemas.microsoft.com/office/drawing/2014/main" id="{0591446A-4F90-527F-B724-606F9E91BB1C}"/>
              </a:ext>
            </a:extLst>
          </p:cNvPr>
          <p:cNvSpPr/>
          <p:nvPr/>
        </p:nvSpPr>
        <p:spPr>
          <a:xfrm>
            <a:off x="6158627" y="2836222"/>
            <a:ext cx="2631687" cy="1096324"/>
          </a:xfrm>
          <a:prstGeom prst="upArrowCallout">
            <a:avLst>
              <a:gd name="adj1" fmla="val 17683"/>
              <a:gd name="adj2" fmla="val 25000"/>
              <a:gd name="adj3" fmla="val 25000"/>
              <a:gd name="adj4" fmla="val 64977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solidFill>
                <a:schemeClr val="tx1"/>
              </a:solidFill>
            </a:endParaRPr>
          </a:p>
          <a:p>
            <a:pPr algn="ctr"/>
            <a:r>
              <a:rPr lang="fi-FI" dirty="0">
                <a:solidFill>
                  <a:schemeClr val="tx1"/>
                </a:solidFill>
              </a:rPr>
              <a:t>7. </a:t>
            </a:r>
            <a:r>
              <a:rPr lang="fi-FI" b="1" dirty="0" err="1">
                <a:solidFill>
                  <a:schemeClr val="tx1"/>
                </a:solidFill>
              </a:rPr>
              <a:t>MyData.org</a:t>
            </a:r>
            <a:r>
              <a:rPr lang="fi-FI" dirty="0">
                <a:solidFill>
                  <a:schemeClr val="tx1"/>
                </a:solidFill>
              </a:rPr>
              <a:t> (Finland/Global 2017 &gt;) </a:t>
            </a:r>
            <a:endParaRPr lang="en-FI" dirty="0">
              <a:solidFill>
                <a:schemeClr val="tx1"/>
              </a:solidFill>
            </a:endParaRPr>
          </a:p>
          <a:p>
            <a:pPr algn="ctr"/>
            <a:endParaRPr lang="en-FI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646C58-BE48-92D4-A6F9-C7D1CAF0B096}"/>
              </a:ext>
            </a:extLst>
          </p:cNvPr>
          <p:cNvSpPr/>
          <p:nvPr/>
        </p:nvSpPr>
        <p:spPr>
          <a:xfrm>
            <a:off x="506354" y="2094260"/>
            <a:ext cx="8296507" cy="658343"/>
          </a:xfrm>
          <a:prstGeom prst="rect">
            <a:avLst/>
          </a:prstGeom>
          <a:solidFill>
            <a:srgbClr val="4CDC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8. Public-</a:t>
            </a:r>
            <a:r>
              <a:rPr lang="fi-FI" dirty="0" err="1">
                <a:solidFill>
                  <a:schemeClr val="tx1"/>
                </a:solidFill>
              </a:rPr>
              <a:t>private</a:t>
            </a:r>
            <a:r>
              <a:rPr lang="fi-FI" dirty="0">
                <a:solidFill>
                  <a:schemeClr val="tx1"/>
                </a:solidFill>
              </a:rPr>
              <a:t> </a:t>
            </a:r>
            <a:r>
              <a:rPr lang="fi-FI" b="1" dirty="0" err="1">
                <a:solidFill>
                  <a:schemeClr val="tx1"/>
                </a:solidFill>
              </a:rPr>
              <a:t>Findynet</a:t>
            </a:r>
            <a:r>
              <a:rPr lang="fi-FI" b="1" dirty="0">
                <a:solidFill>
                  <a:schemeClr val="tx1"/>
                </a:solidFill>
              </a:rPr>
              <a:t> </a:t>
            </a:r>
            <a:r>
              <a:rPr lang="fi-FI" b="1" dirty="0" err="1">
                <a:solidFill>
                  <a:schemeClr val="tx1"/>
                </a:solidFill>
              </a:rPr>
              <a:t>cooperative</a:t>
            </a:r>
            <a:r>
              <a:rPr lang="fi-FI" b="1" dirty="0">
                <a:solidFill>
                  <a:schemeClr val="tx1"/>
                </a:solidFill>
              </a:rPr>
              <a:t> </a:t>
            </a:r>
            <a:r>
              <a:rPr lang="fi-FI" dirty="0" err="1">
                <a:solidFill>
                  <a:schemeClr val="tx1"/>
                </a:solidFill>
              </a:rPr>
              <a:t>connecting</a:t>
            </a:r>
            <a:r>
              <a:rPr lang="fi-FI" dirty="0">
                <a:solidFill>
                  <a:schemeClr val="tx1"/>
                </a:solidFill>
              </a:rPr>
              <a:t> </a:t>
            </a:r>
            <a:r>
              <a:rPr lang="fi-FI" b="1" dirty="0">
                <a:solidFill>
                  <a:srgbClr val="FF0000"/>
                </a:solidFill>
              </a:rPr>
              <a:t>general</a:t>
            </a:r>
            <a:r>
              <a:rPr lang="fi-FI" b="1" dirty="0">
                <a:solidFill>
                  <a:schemeClr val="tx1"/>
                </a:solidFill>
              </a:rPr>
              <a:t> </a:t>
            </a:r>
            <a:r>
              <a:rPr lang="fi-FI" b="1" dirty="0" err="1">
                <a:solidFill>
                  <a:srgbClr val="FF0000"/>
                </a:solidFill>
              </a:rPr>
              <a:t>purpose</a:t>
            </a:r>
            <a:r>
              <a:rPr lang="fi-FI" b="1" dirty="0">
                <a:solidFill>
                  <a:schemeClr val="tx1"/>
                </a:solidFill>
              </a:rPr>
              <a:t> </a:t>
            </a:r>
            <a:r>
              <a:rPr lang="fi-FI" dirty="0">
                <a:solidFill>
                  <a:schemeClr val="tx1"/>
                </a:solidFill>
              </a:rPr>
              <a:t>x-</a:t>
            </a:r>
            <a:r>
              <a:rPr lang="fi-FI" dirty="0" err="1">
                <a:solidFill>
                  <a:schemeClr val="tx1"/>
                </a:solidFill>
              </a:rPr>
              <a:t>sector</a:t>
            </a:r>
            <a:r>
              <a:rPr lang="fi-FI" dirty="0">
                <a:solidFill>
                  <a:schemeClr val="tx1"/>
                </a:solidFill>
              </a:rPr>
              <a:t> and x-</a:t>
            </a:r>
            <a:r>
              <a:rPr lang="fi-FI" dirty="0" err="1">
                <a:solidFill>
                  <a:schemeClr val="tx1"/>
                </a:solidFill>
              </a:rPr>
              <a:t>border</a:t>
            </a:r>
            <a:r>
              <a:rPr lang="fi-FI" dirty="0">
                <a:solidFill>
                  <a:schemeClr val="tx1"/>
                </a:solidFill>
              </a:rPr>
              <a:t> </a:t>
            </a:r>
            <a:r>
              <a:rPr lang="fi-FI" b="1" dirty="0" err="1">
                <a:solidFill>
                  <a:schemeClr val="tx1"/>
                </a:solidFill>
              </a:rPr>
              <a:t>interoperable</a:t>
            </a:r>
            <a:r>
              <a:rPr lang="fi-FI" dirty="0">
                <a:solidFill>
                  <a:schemeClr val="tx1"/>
                </a:solidFill>
              </a:rPr>
              <a:t> </a:t>
            </a:r>
            <a:r>
              <a:rPr lang="fi-FI" dirty="0">
                <a:solidFill>
                  <a:srgbClr val="FF0000"/>
                </a:solidFill>
              </a:rPr>
              <a:t> </a:t>
            </a:r>
            <a:r>
              <a:rPr lang="fi-FI" dirty="0" err="1">
                <a:solidFill>
                  <a:schemeClr val="tx1"/>
                </a:solidFill>
              </a:rPr>
              <a:t>Fact</a:t>
            </a:r>
            <a:r>
              <a:rPr lang="fi-FI" b="1" dirty="0" err="1">
                <a:solidFill>
                  <a:schemeClr val="tx1"/>
                </a:solidFill>
              </a:rPr>
              <a:t>wallets</a:t>
            </a:r>
            <a:r>
              <a:rPr lang="fi-FI" dirty="0">
                <a:solidFill>
                  <a:schemeClr val="tx1"/>
                </a:solidFill>
              </a:rPr>
              <a:t> (Finland 2018 &gt;)</a:t>
            </a:r>
            <a:endParaRPr lang="en-FI" dirty="0">
              <a:solidFill>
                <a:schemeClr val="tx1"/>
              </a:solidFill>
            </a:endParaRPr>
          </a:p>
        </p:txBody>
      </p:sp>
      <p:sp>
        <p:nvSpPr>
          <p:cNvPr id="12" name="Circular Arrow 11">
            <a:extLst>
              <a:ext uri="{FF2B5EF4-FFF2-40B4-BE49-F238E27FC236}">
                <a16:creationId xmlns:a16="http://schemas.microsoft.com/office/drawing/2014/main" id="{01ECE40C-F7D0-0DDC-10F1-EF7F6C8B2921}"/>
              </a:ext>
            </a:extLst>
          </p:cNvPr>
          <p:cNvSpPr/>
          <p:nvPr/>
        </p:nvSpPr>
        <p:spPr>
          <a:xfrm rot="16200000">
            <a:off x="167268" y="5626372"/>
            <a:ext cx="691375" cy="801221"/>
          </a:xfrm>
          <a:prstGeom prst="circular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>
              <a:solidFill>
                <a:schemeClr val="tx1"/>
              </a:solidFill>
            </a:endParaRPr>
          </a:p>
        </p:txBody>
      </p:sp>
      <p:sp>
        <p:nvSpPr>
          <p:cNvPr id="14" name="Circular Arrow 13">
            <a:extLst>
              <a:ext uri="{FF2B5EF4-FFF2-40B4-BE49-F238E27FC236}">
                <a16:creationId xmlns:a16="http://schemas.microsoft.com/office/drawing/2014/main" id="{A2044AA9-9173-EF9B-7AF0-614CE055F8EA}"/>
              </a:ext>
            </a:extLst>
          </p:cNvPr>
          <p:cNvSpPr/>
          <p:nvPr/>
        </p:nvSpPr>
        <p:spPr>
          <a:xfrm rot="16200000">
            <a:off x="160667" y="4908531"/>
            <a:ext cx="691375" cy="801221"/>
          </a:xfrm>
          <a:prstGeom prst="circular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>
              <a:solidFill>
                <a:schemeClr val="tx1"/>
              </a:solidFill>
            </a:endParaRPr>
          </a:p>
        </p:txBody>
      </p:sp>
      <p:sp>
        <p:nvSpPr>
          <p:cNvPr id="15" name="Circular Arrow 14">
            <a:extLst>
              <a:ext uri="{FF2B5EF4-FFF2-40B4-BE49-F238E27FC236}">
                <a16:creationId xmlns:a16="http://schemas.microsoft.com/office/drawing/2014/main" id="{FEC71C19-7DDA-4AB2-4E86-2E0B01B569B5}"/>
              </a:ext>
            </a:extLst>
          </p:cNvPr>
          <p:cNvSpPr/>
          <p:nvPr/>
        </p:nvSpPr>
        <p:spPr>
          <a:xfrm rot="16200000">
            <a:off x="138362" y="1631086"/>
            <a:ext cx="691375" cy="801221"/>
          </a:xfrm>
          <a:prstGeom prst="circularArrow">
            <a:avLst/>
          </a:prstGeom>
          <a:solidFill>
            <a:srgbClr val="4BC9E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>
              <a:solidFill>
                <a:schemeClr val="tx1"/>
              </a:solidFill>
            </a:endParaRPr>
          </a:p>
        </p:txBody>
      </p:sp>
      <p:sp>
        <p:nvSpPr>
          <p:cNvPr id="16" name="Circular Arrow 15">
            <a:extLst>
              <a:ext uri="{FF2B5EF4-FFF2-40B4-BE49-F238E27FC236}">
                <a16:creationId xmlns:a16="http://schemas.microsoft.com/office/drawing/2014/main" id="{9D6EFFF3-2F4C-6814-B7C2-5CB9E666BE68}"/>
              </a:ext>
            </a:extLst>
          </p:cNvPr>
          <p:cNvSpPr/>
          <p:nvPr/>
        </p:nvSpPr>
        <p:spPr>
          <a:xfrm rot="16200000">
            <a:off x="138363" y="4212272"/>
            <a:ext cx="691375" cy="801221"/>
          </a:xfrm>
          <a:prstGeom prst="circular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>
              <a:solidFill>
                <a:schemeClr val="tx1"/>
              </a:solidFill>
            </a:endParaRPr>
          </a:p>
        </p:txBody>
      </p:sp>
      <p:sp>
        <p:nvSpPr>
          <p:cNvPr id="18" name="Up Arrow 17">
            <a:extLst>
              <a:ext uri="{FF2B5EF4-FFF2-40B4-BE49-F238E27FC236}">
                <a16:creationId xmlns:a16="http://schemas.microsoft.com/office/drawing/2014/main" id="{9614BD85-00AA-5510-3CC7-A4AE802EE297}"/>
              </a:ext>
            </a:extLst>
          </p:cNvPr>
          <p:cNvSpPr/>
          <p:nvPr/>
        </p:nvSpPr>
        <p:spPr>
          <a:xfrm>
            <a:off x="4972051" y="3977047"/>
            <a:ext cx="226740" cy="782649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93413E8-19E0-5AEB-DF01-9F5B4E073F42}"/>
              </a:ext>
            </a:extLst>
          </p:cNvPr>
          <p:cNvSpPr/>
          <p:nvPr/>
        </p:nvSpPr>
        <p:spPr>
          <a:xfrm>
            <a:off x="506354" y="346353"/>
            <a:ext cx="8296507" cy="490653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b="1" dirty="0">
                <a:solidFill>
                  <a:srgbClr val="FF0000"/>
                </a:solidFill>
              </a:rPr>
              <a:t>Mission: </a:t>
            </a:r>
            <a:r>
              <a:rPr lang="fi-FI" sz="2000" b="1" u="sng" dirty="0" err="1">
                <a:solidFill>
                  <a:schemeClr val="bg1"/>
                </a:solidFill>
              </a:rPr>
              <a:t>Trust</a:t>
            </a:r>
            <a:r>
              <a:rPr lang="fi-FI" sz="2000" b="1" u="sng" dirty="0">
                <a:solidFill>
                  <a:schemeClr val="bg1"/>
                </a:solidFill>
              </a:rPr>
              <a:t> </a:t>
            </a:r>
            <a:r>
              <a:rPr lang="fi-FI" sz="2000" b="1" u="sng" dirty="0" err="1">
                <a:solidFill>
                  <a:schemeClr val="bg1"/>
                </a:solidFill>
              </a:rPr>
              <a:t>Infrastructure</a:t>
            </a:r>
            <a:r>
              <a:rPr lang="fi-FI" sz="2000" b="1" u="sng" dirty="0">
                <a:solidFill>
                  <a:schemeClr val="bg1"/>
                </a:solidFill>
              </a:rPr>
              <a:t> </a:t>
            </a:r>
            <a:r>
              <a:rPr lang="fi-FI" sz="2000" dirty="0">
                <a:solidFill>
                  <a:schemeClr val="bg1"/>
                </a:solidFill>
              </a:rPr>
              <a:t>for Data </a:t>
            </a:r>
            <a:r>
              <a:rPr lang="fi-FI" sz="2000" dirty="0" err="1">
                <a:solidFill>
                  <a:schemeClr val="bg1"/>
                </a:solidFill>
              </a:rPr>
              <a:t>Driven</a:t>
            </a:r>
            <a:r>
              <a:rPr lang="fi-FI" sz="2000" dirty="0">
                <a:solidFill>
                  <a:schemeClr val="bg1"/>
                </a:solidFill>
              </a:rPr>
              <a:t> </a:t>
            </a:r>
            <a:r>
              <a:rPr lang="fi-FI" sz="2000" dirty="0" err="1">
                <a:solidFill>
                  <a:schemeClr val="bg1"/>
                </a:solidFill>
              </a:rPr>
              <a:t>Economy</a:t>
            </a:r>
            <a:r>
              <a:rPr lang="fi-FI" sz="2000" dirty="0">
                <a:solidFill>
                  <a:schemeClr val="bg1"/>
                </a:solidFill>
              </a:rPr>
              <a:t> for </a:t>
            </a:r>
            <a:r>
              <a:rPr lang="fi-FI" sz="2000" u="sng" dirty="0">
                <a:solidFill>
                  <a:schemeClr val="bg1"/>
                </a:solidFill>
              </a:rPr>
              <a:t>EU Single Market </a:t>
            </a:r>
            <a:endParaRPr lang="en-FI" sz="2000" u="sng" dirty="0">
              <a:solidFill>
                <a:schemeClr val="bg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2AE49DF-40E5-F91B-7B4E-7CA5D1B95DC0}"/>
              </a:ext>
            </a:extLst>
          </p:cNvPr>
          <p:cNvSpPr/>
          <p:nvPr/>
        </p:nvSpPr>
        <p:spPr>
          <a:xfrm>
            <a:off x="484050" y="1294723"/>
            <a:ext cx="8296507" cy="658343"/>
          </a:xfrm>
          <a:prstGeom prst="rect">
            <a:avLst/>
          </a:prstGeom>
          <a:solidFill>
            <a:srgbClr val="4BC9E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9. </a:t>
            </a:r>
            <a:r>
              <a:rPr lang="fi-FI" b="1" dirty="0">
                <a:solidFill>
                  <a:schemeClr val="tx1"/>
                </a:solidFill>
              </a:rPr>
              <a:t>EWC-</a:t>
            </a:r>
            <a:r>
              <a:rPr lang="fi-FI" b="1" dirty="0" err="1">
                <a:solidFill>
                  <a:schemeClr val="tx1"/>
                </a:solidFill>
              </a:rPr>
              <a:t>Consortium</a:t>
            </a:r>
            <a:r>
              <a:rPr lang="fi-FI" dirty="0">
                <a:solidFill>
                  <a:schemeClr val="tx1"/>
                </a:solidFill>
              </a:rPr>
              <a:t>  </a:t>
            </a:r>
            <a:r>
              <a:rPr lang="fi-FI" dirty="0" err="1">
                <a:solidFill>
                  <a:schemeClr val="tx1"/>
                </a:solidFill>
              </a:rPr>
              <a:t>focusing</a:t>
            </a:r>
            <a:r>
              <a:rPr lang="fi-FI" dirty="0">
                <a:solidFill>
                  <a:schemeClr val="tx1"/>
                </a:solidFill>
              </a:rPr>
              <a:t> on </a:t>
            </a:r>
            <a:r>
              <a:rPr lang="fi-FI" b="1" dirty="0" err="1">
                <a:solidFill>
                  <a:srgbClr val="FF0000"/>
                </a:solidFill>
              </a:rPr>
              <a:t>organisation</a:t>
            </a:r>
            <a:r>
              <a:rPr lang="fi-FI" b="1" dirty="0">
                <a:solidFill>
                  <a:srgbClr val="FF0000"/>
                </a:solidFill>
              </a:rPr>
              <a:t> </a:t>
            </a:r>
            <a:r>
              <a:rPr lang="fi-FI" b="1" dirty="0" err="1">
                <a:solidFill>
                  <a:srgbClr val="FF0000"/>
                </a:solidFill>
              </a:rPr>
              <a:t>wallets</a:t>
            </a:r>
            <a:r>
              <a:rPr lang="fi-FI" b="1" dirty="0">
                <a:solidFill>
                  <a:srgbClr val="FF0000"/>
                </a:solidFill>
              </a:rPr>
              <a:t> </a:t>
            </a:r>
            <a:r>
              <a:rPr lang="fi-FI" dirty="0">
                <a:solidFill>
                  <a:schemeClr val="tx1"/>
                </a:solidFill>
              </a:rPr>
              <a:t>and </a:t>
            </a:r>
            <a:r>
              <a:rPr lang="fi-FI" b="1" dirty="0">
                <a:solidFill>
                  <a:srgbClr val="FF0000"/>
                </a:solidFill>
              </a:rPr>
              <a:t>e-</a:t>
            </a:r>
            <a:r>
              <a:rPr lang="fi-FI" b="1" dirty="0" err="1">
                <a:solidFill>
                  <a:srgbClr val="FF0000"/>
                </a:solidFill>
              </a:rPr>
              <a:t>receipts</a:t>
            </a:r>
            <a:r>
              <a:rPr lang="fi-FI" dirty="0">
                <a:solidFill>
                  <a:schemeClr val="tx1"/>
                </a:solidFill>
              </a:rPr>
              <a:t> (Finland/</a:t>
            </a:r>
            <a:r>
              <a:rPr lang="fi-FI" dirty="0" err="1">
                <a:solidFill>
                  <a:schemeClr val="tx1"/>
                </a:solidFill>
              </a:rPr>
              <a:t>Sweden</a:t>
            </a:r>
            <a:r>
              <a:rPr lang="fi-FI" dirty="0">
                <a:solidFill>
                  <a:schemeClr val="tx1"/>
                </a:solidFill>
              </a:rPr>
              <a:t>/EU 2022 &gt;) </a:t>
            </a:r>
            <a:endParaRPr lang="en-FI" dirty="0">
              <a:solidFill>
                <a:schemeClr val="tx1"/>
              </a:solidFill>
            </a:endParaRPr>
          </a:p>
        </p:txBody>
      </p:sp>
      <p:sp>
        <p:nvSpPr>
          <p:cNvPr id="22" name="Up Arrow 21">
            <a:extLst>
              <a:ext uri="{FF2B5EF4-FFF2-40B4-BE49-F238E27FC236}">
                <a16:creationId xmlns:a16="http://schemas.microsoft.com/office/drawing/2014/main" id="{D713DF71-EBE3-0264-2DAB-49F89A13F641}"/>
              </a:ext>
            </a:extLst>
          </p:cNvPr>
          <p:cNvSpPr/>
          <p:nvPr/>
        </p:nvSpPr>
        <p:spPr>
          <a:xfrm>
            <a:off x="1646665" y="850172"/>
            <a:ext cx="226741" cy="343981"/>
          </a:xfrm>
          <a:prstGeom prst="upArrow">
            <a:avLst/>
          </a:prstGeom>
          <a:solidFill>
            <a:srgbClr val="4BC9E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3" name="Up Arrow 22">
            <a:extLst>
              <a:ext uri="{FF2B5EF4-FFF2-40B4-BE49-F238E27FC236}">
                <a16:creationId xmlns:a16="http://schemas.microsoft.com/office/drawing/2014/main" id="{E89DD185-8DFF-541B-B800-26CA461EA26A}"/>
              </a:ext>
            </a:extLst>
          </p:cNvPr>
          <p:cNvSpPr/>
          <p:nvPr/>
        </p:nvSpPr>
        <p:spPr>
          <a:xfrm>
            <a:off x="4588728" y="869686"/>
            <a:ext cx="226741" cy="343981"/>
          </a:xfrm>
          <a:prstGeom prst="upArrow">
            <a:avLst/>
          </a:prstGeom>
          <a:solidFill>
            <a:srgbClr val="4BC9E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4" name="Up Arrow 23">
            <a:extLst>
              <a:ext uri="{FF2B5EF4-FFF2-40B4-BE49-F238E27FC236}">
                <a16:creationId xmlns:a16="http://schemas.microsoft.com/office/drawing/2014/main" id="{B6F0D6D2-E8C4-48DC-0D1B-D915D00B72CC}"/>
              </a:ext>
            </a:extLst>
          </p:cNvPr>
          <p:cNvSpPr/>
          <p:nvPr/>
        </p:nvSpPr>
        <p:spPr>
          <a:xfrm>
            <a:off x="7474470" y="844339"/>
            <a:ext cx="226741" cy="343981"/>
          </a:xfrm>
          <a:prstGeom prst="upArrow">
            <a:avLst/>
          </a:prstGeom>
          <a:solidFill>
            <a:srgbClr val="4BC9E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5" name="Up Arrow 24">
            <a:extLst>
              <a:ext uri="{FF2B5EF4-FFF2-40B4-BE49-F238E27FC236}">
                <a16:creationId xmlns:a16="http://schemas.microsoft.com/office/drawing/2014/main" id="{58D789B8-C0BB-438C-11CF-D25F082F7DBA}"/>
              </a:ext>
            </a:extLst>
          </p:cNvPr>
          <p:cNvSpPr/>
          <p:nvPr/>
        </p:nvSpPr>
        <p:spPr>
          <a:xfrm>
            <a:off x="1477539" y="3712284"/>
            <a:ext cx="226741" cy="343981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B738258-B3FC-4FD4-0049-82DFFC40DDDD}"/>
              </a:ext>
            </a:extLst>
          </p:cNvPr>
          <p:cNvSpPr txBox="1"/>
          <p:nvPr/>
        </p:nvSpPr>
        <p:spPr>
          <a:xfrm>
            <a:off x="1029825" y="2654811"/>
            <a:ext cx="73048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sz="2800" dirty="0">
                <a:solidFill>
                  <a:srgbClr val="FFFF00"/>
                </a:solidFill>
              </a:rPr>
              <a:t>3. Suomi jatkaa tien näyttäjänä – ei sattuma</a:t>
            </a:r>
          </a:p>
          <a:p>
            <a:endParaRPr lang="en-FI" sz="2800" dirty="0"/>
          </a:p>
        </p:txBody>
      </p:sp>
    </p:spTree>
    <p:extLst>
      <p:ext uri="{BB962C8B-B14F-4D97-AF65-F5344CB8AC3E}">
        <p14:creationId xmlns:p14="http://schemas.microsoft.com/office/powerpoint/2010/main" val="301081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4" grpId="0" animBg="1"/>
      <p:bldP spid="15" grpId="0" animBg="1"/>
      <p:bldP spid="16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5438CD2-58B2-864E-A1BC-B807EA01EF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7146" y="443474"/>
            <a:ext cx="8996854" cy="890027"/>
          </a:xfrm>
        </p:spPr>
        <p:txBody>
          <a:bodyPr>
            <a:normAutofit/>
          </a:bodyPr>
          <a:lstStyle/>
          <a:p>
            <a:r>
              <a:rPr lang="fi-FI" sz="4000" dirty="0">
                <a:solidFill>
                  <a:schemeClr val="bg1"/>
                </a:solidFill>
              </a:rPr>
              <a:t>Suomen kolmen vuoden EU-etumatka </a:t>
            </a:r>
            <a:r>
              <a:rPr lang="fi-FI" sz="2200" dirty="0">
                <a:solidFill>
                  <a:schemeClr val="bg1"/>
                </a:solidFill>
              </a:rPr>
              <a:t>(1/3) </a:t>
            </a:r>
            <a:endParaRPr lang="en-FI" sz="4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061B0-F685-EC41-8468-AE86B96B6C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47649" y="1333501"/>
            <a:ext cx="8749205" cy="4876799"/>
          </a:xfrm>
        </p:spPr>
        <p:txBody>
          <a:bodyPr>
            <a:noAutofit/>
          </a:bodyPr>
          <a:lstStyle/>
          <a:p>
            <a:pPr marL="457200" indent="-457200">
              <a:buAutoNum type="arabicPeriod"/>
            </a:pPr>
            <a:r>
              <a:rPr lang="en-FI" sz="2400" dirty="0">
                <a:solidFill>
                  <a:schemeClr val="bg1"/>
                </a:solidFill>
              </a:rPr>
              <a:t>EU komission Expert Group on E-Invoicing työssä (2008-10) tuli selväksi, ettei verkkolaskutusta E</a:t>
            </a:r>
            <a:r>
              <a:rPr lang="en-GB" sz="2400" dirty="0">
                <a:solidFill>
                  <a:schemeClr val="bg1"/>
                </a:solidFill>
              </a:rPr>
              <a:t>u</a:t>
            </a:r>
            <a:r>
              <a:rPr lang="en-FI" sz="2400" dirty="0">
                <a:solidFill>
                  <a:schemeClr val="bg1"/>
                </a:solidFill>
              </a:rPr>
              <a:t>ssa voi saada järkevästi toimimaan </a:t>
            </a:r>
            <a:r>
              <a:rPr lang="en-FI" sz="2400" dirty="0">
                <a:solidFill>
                  <a:srgbClr val="FF0000"/>
                </a:solidFill>
              </a:rPr>
              <a:t>jos kaikkien pitää sopia kaikkien kanssa</a:t>
            </a:r>
            <a:r>
              <a:rPr lang="en-FI" sz="2400" dirty="0">
                <a:solidFill>
                  <a:schemeClr val="bg1"/>
                </a:solidFill>
              </a:rPr>
              <a:t>. Yritimme ajaa läpi SWIFTmallia – pankeilla liikaa muita regulaatiomurheita..</a:t>
            </a:r>
          </a:p>
          <a:p>
            <a:pPr marL="457200" indent="-457200">
              <a:buAutoNum type="arabicPeriod"/>
            </a:pPr>
            <a:r>
              <a:rPr lang="en-FI" sz="2400" dirty="0">
                <a:solidFill>
                  <a:srgbClr val="39EB76"/>
                </a:solidFill>
              </a:rPr>
              <a:t>Public private Findykonsorttio </a:t>
            </a:r>
            <a:r>
              <a:rPr lang="en-FI" sz="2400" dirty="0">
                <a:solidFill>
                  <a:schemeClr val="bg1"/>
                </a:solidFill>
              </a:rPr>
              <a:t>näki että ToIP-arkkitehtuuri  poistaa bilateraalisia sopimustarpeita ja </a:t>
            </a:r>
            <a:r>
              <a:rPr lang="en-FI" sz="2400" dirty="0">
                <a:solidFill>
                  <a:srgbClr val="FF0000"/>
                </a:solidFill>
              </a:rPr>
              <a:t>kitkaa </a:t>
            </a:r>
            <a:r>
              <a:rPr lang="en-FI" sz="2400" dirty="0">
                <a:solidFill>
                  <a:schemeClr val="bg1"/>
                </a:solidFill>
              </a:rPr>
              <a:t>hyvin monella tavalla. Publik-private testejä 2018 alkaen.</a:t>
            </a:r>
          </a:p>
          <a:p>
            <a:pPr marL="457200" indent="-457200">
              <a:buAutoNum type="arabicPeriod"/>
            </a:pPr>
            <a:r>
              <a:rPr lang="en-FI" sz="2400" dirty="0">
                <a:solidFill>
                  <a:srgbClr val="39EB76"/>
                </a:solidFill>
              </a:rPr>
              <a:t>Valtio myönsi €3m rahoituksen </a:t>
            </a:r>
            <a:r>
              <a:rPr lang="en-FI" sz="2400" dirty="0">
                <a:solidFill>
                  <a:schemeClr val="bg1"/>
                </a:solidFill>
              </a:rPr>
              <a:t>Findynet Osuuskunnalle 2022 ja VM </a:t>
            </a:r>
            <a:r>
              <a:rPr lang="en-FI" sz="2400" dirty="0">
                <a:solidFill>
                  <a:srgbClr val="39EB76"/>
                </a:solidFill>
              </a:rPr>
              <a:t>osallistuu</a:t>
            </a:r>
            <a:r>
              <a:rPr lang="en-FI" sz="2400" dirty="0">
                <a:solidFill>
                  <a:schemeClr val="bg1"/>
                </a:solidFill>
              </a:rPr>
              <a:t> työhön.</a:t>
            </a:r>
          </a:p>
          <a:p>
            <a:pPr marL="457200" indent="-457200">
              <a:buAutoNum type="arabicPeriod"/>
            </a:pPr>
            <a:r>
              <a:rPr lang="en-FI" sz="2400" dirty="0">
                <a:solidFill>
                  <a:schemeClr val="bg1"/>
                </a:solidFill>
              </a:rPr>
              <a:t>EU näki datatalouden merkitystä laajemmin (oli jo aikaisemmin nostanut Real Time Economy tavoitteemme kärkihankkeeksi) &gt; eIDAS2 </a:t>
            </a:r>
          </a:p>
          <a:p>
            <a:pPr marL="0" indent="0">
              <a:buNone/>
            </a:pPr>
            <a:endParaRPr lang="en-FI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FI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77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5438CD2-58B2-864E-A1BC-B807EA01EF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7650" y="443474"/>
            <a:ext cx="8822779" cy="890027"/>
          </a:xfrm>
        </p:spPr>
        <p:txBody>
          <a:bodyPr>
            <a:normAutofit/>
          </a:bodyPr>
          <a:lstStyle/>
          <a:p>
            <a:r>
              <a:rPr lang="fi-FI" sz="4000" dirty="0">
                <a:solidFill>
                  <a:schemeClr val="bg1"/>
                </a:solidFill>
              </a:rPr>
              <a:t>Suomen kolmen vuoden EU-etumatka </a:t>
            </a:r>
            <a:r>
              <a:rPr lang="fi-FI" sz="1800" dirty="0">
                <a:solidFill>
                  <a:schemeClr val="bg1"/>
                </a:solidFill>
              </a:rPr>
              <a:t>(2/3) </a:t>
            </a:r>
            <a:endParaRPr lang="en-FI" sz="4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061B0-F685-EC41-8468-AE86B96B6C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68167" y="1333501"/>
            <a:ext cx="8902262" cy="48767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FI" sz="2400" dirty="0">
                <a:solidFill>
                  <a:schemeClr val="bg1"/>
                </a:solidFill>
              </a:rPr>
              <a:t>5.   </a:t>
            </a:r>
            <a:r>
              <a:rPr lang="en-GB" sz="2400" dirty="0">
                <a:solidFill>
                  <a:schemeClr val="bg1"/>
                </a:solidFill>
                <a:hlinkClick r:id="rId3"/>
              </a:rPr>
              <a:t>https://www.yrityksendigitalous.fi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ryhtyi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ajamaan</a:t>
            </a:r>
            <a:r>
              <a:rPr lang="en-GB" sz="2400" dirty="0">
                <a:solidFill>
                  <a:schemeClr val="bg1"/>
                </a:solidFill>
              </a:rPr>
              <a:t>  </a:t>
            </a:r>
            <a:r>
              <a:rPr lang="en-GB" sz="2400" dirty="0" err="1">
                <a:solidFill>
                  <a:schemeClr val="bg1"/>
                </a:solidFill>
              </a:rPr>
              <a:t>tärkeintä</a:t>
            </a:r>
            <a:r>
              <a:rPr lang="en-GB" sz="2400" dirty="0">
                <a:solidFill>
                  <a:schemeClr val="bg1"/>
                </a:solidFill>
              </a:rPr>
              <a:t> - 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      </a:t>
            </a:r>
            <a:r>
              <a:rPr lang="en-GB" sz="2400" dirty="0" err="1">
                <a:solidFill>
                  <a:schemeClr val="bg1"/>
                </a:solidFill>
              </a:rPr>
              <a:t>organisaation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identiteettisovellusta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ja</a:t>
            </a:r>
            <a:r>
              <a:rPr lang="en-GB" sz="2400" dirty="0">
                <a:solidFill>
                  <a:schemeClr val="bg1"/>
                </a:solidFill>
              </a:rPr>
              <a:t> e-</a:t>
            </a:r>
            <a:r>
              <a:rPr lang="en-GB" sz="2400" dirty="0" err="1">
                <a:solidFill>
                  <a:schemeClr val="bg1"/>
                </a:solidFill>
              </a:rPr>
              <a:t>kuittia</a:t>
            </a:r>
            <a:r>
              <a:rPr lang="en-GB" sz="2400" dirty="0">
                <a:solidFill>
                  <a:schemeClr val="bg1"/>
                </a:solidFill>
              </a:rPr>
              <a:t>. 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      https://</a:t>
            </a:r>
            <a:r>
              <a:rPr lang="en-GB" sz="2400" dirty="0" err="1">
                <a:solidFill>
                  <a:schemeClr val="bg1"/>
                </a:solidFill>
              </a:rPr>
              <a:t>nordicsmartgovernment</a:t>
            </a:r>
            <a:r>
              <a:rPr lang="en-GB" sz="2400" dirty="0">
                <a:solidFill>
                  <a:schemeClr val="bg1"/>
                </a:solidFill>
              </a:rPr>
              <a:t>. </a:t>
            </a:r>
            <a:r>
              <a:rPr lang="en-GB" sz="2400" dirty="0" err="1">
                <a:solidFill>
                  <a:srgbClr val="FF0000"/>
                </a:solidFill>
              </a:rPr>
              <a:t>ei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  <a:r>
              <a:rPr lang="en-GB" sz="2400" dirty="0" err="1">
                <a:solidFill>
                  <a:srgbClr val="FF0000"/>
                </a:solidFill>
              </a:rPr>
              <a:t>vielä</a:t>
            </a:r>
            <a:r>
              <a:rPr lang="en-GB" sz="2400" dirty="0">
                <a:solidFill>
                  <a:srgbClr val="FF0000"/>
                </a:solidFill>
              </a:rPr>
              <a:t>…</a:t>
            </a:r>
          </a:p>
          <a:p>
            <a:pPr marL="457200" indent="-457200">
              <a:buAutoNum type="arabicPeriod" startAt="6"/>
            </a:pPr>
            <a:r>
              <a:rPr lang="en-GB" sz="2400" dirty="0" err="1">
                <a:solidFill>
                  <a:srgbClr val="39EB76"/>
                </a:solidFill>
              </a:rPr>
              <a:t>Ruotsin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valtio</a:t>
            </a:r>
            <a:r>
              <a:rPr lang="en-GB" sz="2400" dirty="0">
                <a:solidFill>
                  <a:schemeClr val="bg1"/>
                </a:solidFill>
              </a:rPr>
              <a:t> (</a:t>
            </a:r>
            <a:r>
              <a:rPr lang="en-GB" sz="2400" dirty="0" err="1">
                <a:solidFill>
                  <a:schemeClr val="bg1"/>
                </a:solidFill>
              </a:rPr>
              <a:t>Bolagsverket</a:t>
            </a:r>
            <a:r>
              <a:rPr lang="en-GB" sz="2400" dirty="0">
                <a:solidFill>
                  <a:schemeClr val="bg1"/>
                </a:solidFill>
              </a:rPr>
              <a:t>) </a:t>
            </a:r>
            <a:r>
              <a:rPr lang="en-GB" sz="2400" dirty="0" err="1">
                <a:solidFill>
                  <a:schemeClr val="bg1"/>
                </a:solidFill>
              </a:rPr>
              <a:t>innostui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ensimmäisessä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       </a:t>
            </a:r>
            <a:r>
              <a:rPr lang="en-GB" sz="2400" dirty="0" err="1">
                <a:solidFill>
                  <a:schemeClr val="bg1"/>
                </a:solidFill>
              </a:rPr>
              <a:t>keskustelussa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lompakkoarkkitehtuurista</a:t>
            </a:r>
            <a:endParaRPr lang="en-GB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7.   </a:t>
            </a:r>
            <a:r>
              <a:rPr lang="en-GB" sz="2400" dirty="0">
                <a:solidFill>
                  <a:srgbClr val="39EB76"/>
                </a:solidFill>
              </a:rPr>
              <a:t>EU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perusti</a:t>
            </a:r>
            <a:r>
              <a:rPr lang="en-GB" sz="2400" dirty="0">
                <a:solidFill>
                  <a:schemeClr val="bg1"/>
                </a:solidFill>
              </a:rPr>
              <a:t> 4 large scale </a:t>
            </a:r>
            <a:r>
              <a:rPr lang="en-GB" sz="2400" dirty="0" err="1">
                <a:solidFill>
                  <a:schemeClr val="bg1"/>
                </a:solidFill>
              </a:rPr>
              <a:t>piloottia</a:t>
            </a:r>
            <a:r>
              <a:rPr lang="en-GB" sz="2400" dirty="0">
                <a:solidFill>
                  <a:schemeClr val="bg1"/>
                </a:solidFill>
              </a:rPr>
              <a:t>. </a:t>
            </a:r>
            <a:r>
              <a:rPr lang="en-GB" sz="2400" dirty="0" err="1">
                <a:solidFill>
                  <a:schemeClr val="bg1"/>
                </a:solidFill>
              </a:rPr>
              <a:t>Ruotsi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ja</a:t>
            </a:r>
            <a:r>
              <a:rPr lang="en-GB" sz="2400" dirty="0">
                <a:solidFill>
                  <a:schemeClr val="bg1"/>
                </a:solidFill>
              </a:rPr>
              <a:t> Suomi </a:t>
            </a:r>
            <a:r>
              <a:rPr lang="en-GB" sz="2400" dirty="0" err="1">
                <a:solidFill>
                  <a:schemeClr val="bg1"/>
                </a:solidFill>
              </a:rPr>
              <a:t>johtavat</a:t>
            </a:r>
            <a:r>
              <a:rPr lang="en-GB" sz="2400" dirty="0">
                <a:solidFill>
                  <a:schemeClr val="bg1"/>
                </a:solidFill>
              </a:rPr>
              <a:t>   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       </a:t>
            </a:r>
            <a:r>
              <a:rPr lang="en-GB" sz="2400" dirty="0" err="1">
                <a:solidFill>
                  <a:schemeClr val="bg1"/>
                </a:solidFill>
              </a:rPr>
              <a:t>yhdessä</a:t>
            </a:r>
            <a:r>
              <a:rPr lang="en-GB" sz="2400" dirty="0">
                <a:solidFill>
                  <a:schemeClr val="bg1"/>
                </a:solidFill>
              </a:rPr>
              <a:t>  </a:t>
            </a:r>
            <a:r>
              <a:rPr lang="en-GB" sz="2400" dirty="0" err="1">
                <a:solidFill>
                  <a:schemeClr val="bg1"/>
                </a:solidFill>
              </a:rPr>
              <a:t>tärkeintä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>
                <a:solidFill>
                  <a:schemeClr val="bg1"/>
                </a:solidFill>
                <a:hlinkClick r:id="rId4"/>
              </a:rPr>
              <a:t>https://eudiwalletconsortium.org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      </a:t>
            </a:r>
            <a:r>
              <a:rPr lang="en-GB" sz="2400" dirty="0" err="1">
                <a:solidFill>
                  <a:schemeClr val="bg1"/>
                </a:solidFill>
              </a:rPr>
              <a:t>Organisaation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identiteettisovellus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fokuksessa</a:t>
            </a:r>
            <a:r>
              <a:rPr lang="en-GB" sz="2400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8.   Linux Foundation </a:t>
            </a:r>
            <a:r>
              <a:rPr lang="en-GB" sz="2400" dirty="0" err="1">
                <a:solidFill>
                  <a:schemeClr val="bg1"/>
                </a:solidFill>
              </a:rPr>
              <a:t>perusti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>
                <a:solidFill>
                  <a:schemeClr val="bg1"/>
                </a:solidFill>
                <a:hlinkClick r:id="rId5"/>
              </a:rPr>
              <a:t>https://openwallet.foundation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ajamaan</a:t>
            </a:r>
            <a:r>
              <a:rPr lang="en-GB" sz="2400" dirty="0">
                <a:solidFill>
                  <a:schemeClr val="bg1"/>
                </a:solidFill>
              </a:rPr>
              <a:t>  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      </a:t>
            </a:r>
            <a:r>
              <a:rPr lang="en-GB" sz="2400" dirty="0" err="1">
                <a:solidFill>
                  <a:schemeClr val="bg1"/>
                </a:solidFill>
              </a:rPr>
              <a:t>myös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rgbClr val="39EB76"/>
                </a:solidFill>
              </a:rPr>
              <a:t>Transatlantista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yhteentoimivuutta</a:t>
            </a:r>
            <a:r>
              <a:rPr lang="en-GB" sz="2400" dirty="0">
                <a:solidFill>
                  <a:schemeClr val="bg1"/>
                </a:solidFill>
              </a:rPr>
              <a:t>. </a:t>
            </a:r>
            <a:r>
              <a:rPr lang="en-GB" sz="2400" dirty="0" err="1">
                <a:solidFill>
                  <a:schemeClr val="bg1"/>
                </a:solidFill>
              </a:rPr>
              <a:t>Osallistumme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alusta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      </a:t>
            </a:r>
            <a:r>
              <a:rPr lang="en-GB" sz="2400" dirty="0" err="1">
                <a:solidFill>
                  <a:schemeClr val="bg1"/>
                </a:solidFill>
              </a:rPr>
              <a:t>lähtien</a:t>
            </a:r>
            <a:r>
              <a:rPr lang="en-GB" sz="2400" dirty="0">
                <a:solidFill>
                  <a:schemeClr val="bg1"/>
                </a:solidFill>
              </a:rPr>
              <a:t>. Google, Microsoft </a:t>
            </a:r>
            <a:r>
              <a:rPr lang="en-GB" sz="2400" dirty="0" err="1">
                <a:solidFill>
                  <a:schemeClr val="bg1"/>
                </a:solidFill>
              </a:rPr>
              <a:t>ja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Maailmanpankki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liittyivät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mukaan</a:t>
            </a:r>
            <a:endParaRPr lang="en-GB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 </a:t>
            </a:r>
            <a:endParaRPr lang="en-FI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875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5438CD2-58B2-864E-A1BC-B807EA01EF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7650" y="443474"/>
            <a:ext cx="8822779" cy="890027"/>
          </a:xfrm>
        </p:spPr>
        <p:txBody>
          <a:bodyPr>
            <a:normAutofit/>
          </a:bodyPr>
          <a:lstStyle/>
          <a:p>
            <a:r>
              <a:rPr lang="fi-FI" sz="4000" dirty="0">
                <a:solidFill>
                  <a:schemeClr val="bg1"/>
                </a:solidFill>
              </a:rPr>
              <a:t>Suomen kolmen vuoden EU-etumatka </a:t>
            </a:r>
            <a:r>
              <a:rPr lang="fi-FI" sz="1800" dirty="0">
                <a:solidFill>
                  <a:schemeClr val="bg1"/>
                </a:solidFill>
              </a:rPr>
              <a:t>(3/3) </a:t>
            </a:r>
            <a:endParaRPr lang="en-FI" sz="4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061B0-F685-EC41-8468-AE86B96B6C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68167" y="1333501"/>
            <a:ext cx="8902262" cy="48767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 9. </a:t>
            </a:r>
            <a:r>
              <a:rPr lang="en-GB" sz="2400" dirty="0">
                <a:solidFill>
                  <a:schemeClr val="bg1"/>
                </a:solidFill>
                <a:hlinkClick r:id="rId3"/>
              </a:rPr>
              <a:t>www.Findynet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kuvaa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kokonaisuutta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ja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Suomen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konkreettista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paalupaikkaa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selvästi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ja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kattavasti</a:t>
            </a:r>
            <a:r>
              <a:rPr lang="en-GB" sz="2400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endParaRPr lang="en-GB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10. </a:t>
            </a:r>
            <a:r>
              <a:rPr lang="en-GB" sz="2400" dirty="0" err="1">
                <a:solidFill>
                  <a:schemeClr val="bg1"/>
                </a:solidFill>
              </a:rPr>
              <a:t>Tärkein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hanke</a:t>
            </a:r>
            <a:r>
              <a:rPr lang="en-GB" sz="2400" dirty="0">
                <a:solidFill>
                  <a:schemeClr val="bg1"/>
                </a:solidFill>
              </a:rPr>
              <a:t> on </a:t>
            </a:r>
            <a:r>
              <a:rPr lang="en-GB" sz="2400" dirty="0" err="1">
                <a:solidFill>
                  <a:schemeClr val="bg1"/>
                </a:solidFill>
              </a:rPr>
              <a:t>nyt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>
                <a:solidFill>
                  <a:srgbClr val="39EB76"/>
                </a:solidFill>
              </a:rPr>
              <a:t>Kelan </a:t>
            </a:r>
            <a:r>
              <a:rPr lang="en-GB" sz="2400" dirty="0" err="1">
                <a:solidFill>
                  <a:srgbClr val="39EB76"/>
                </a:solidFill>
              </a:rPr>
              <a:t>Eläketodiste</a:t>
            </a:r>
            <a:r>
              <a:rPr lang="en-GB" sz="2400" dirty="0">
                <a:solidFill>
                  <a:srgbClr val="39EB76"/>
                </a:solidFill>
              </a:rPr>
              <a:t> </a:t>
            </a:r>
            <a:r>
              <a:rPr lang="en-GB" sz="2400" dirty="0">
                <a:solidFill>
                  <a:schemeClr val="bg1"/>
                </a:solidFill>
              </a:rPr>
              <a:t>&gt; </a:t>
            </a:r>
            <a:r>
              <a:rPr lang="en-GB" sz="2400" dirty="0" err="1">
                <a:solidFill>
                  <a:schemeClr val="bg1"/>
                </a:solidFill>
              </a:rPr>
              <a:t>jokaisen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julkisen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sektorin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yksikön</a:t>
            </a:r>
            <a:r>
              <a:rPr lang="en-GB" sz="2400" dirty="0">
                <a:solidFill>
                  <a:schemeClr val="bg1"/>
                </a:solidFill>
              </a:rPr>
              <a:t> (ml </a:t>
            </a:r>
            <a:r>
              <a:rPr lang="en-GB" sz="2400" dirty="0" err="1">
                <a:solidFill>
                  <a:schemeClr val="bg1"/>
                </a:solidFill>
              </a:rPr>
              <a:t>kunnat</a:t>
            </a:r>
            <a:r>
              <a:rPr lang="en-GB" sz="2400" dirty="0">
                <a:solidFill>
                  <a:schemeClr val="bg1"/>
                </a:solidFill>
              </a:rPr>
              <a:t>) </a:t>
            </a:r>
            <a:r>
              <a:rPr lang="en-GB" sz="2400" dirty="0" err="1">
                <a:solidFill>
                  <a:schemeClr val="bg1"/>
                </a:solidFill>
              </a:rPr>
              <a:t>yksiselitteinen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u="sng" dirty="0" err="1">
                <a:solidFill>
                  <a:schemeClr val="bg1"/>
                </a:solidFill>
              </a:rPr>
              <a:t>velvollisuus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seurata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esimerkkiä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endParaRPr lang="en-GB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11. </a:t>
            </a:r>
            <a:r>
              <a:rPr lang="en-GB" sz="2400" dirty="0" err="1">
                <a:solidFill>
                  <a:schemeClr val="bg1"/>
                </a:solidFill>
              </a:rPr>
              <a:t>Findy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lista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valmiita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lompakkosovelluksista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OFWlle</a:t>
            </a:r>
            <a:r>
              <a:rPr lang="en-GB" sz="2400" dirty="0">
                <a:solidFill>
                  <a:schemeClr val="bg1"/>
                </a:solidFill>
              </a:rPr>
              <a:t>  https://lnkd.in/</a:t>
            </a:r>
            <a:r>
              <a:rPr lang="en-GB" sz="2400" dirty="0" err="1">
                <a:solidFill>
                  <a:schemeClr val="bg1"/>
                </a:solidFill>
              </a:rPr>
              <a:t>d_KtQNAx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kertoo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ettei</a:t>
            </a:r>
            <a:r>
              <a:rPr lang="en-GB" sz="2400" dirty="0">
                <a:solidFill>
                  <a:schemeClr val="bg1"/>
                </a:solidFill>
              </a:rPr>
              <a:t> ole </a:t>
            </a:r>
            <a:r>
              <a:rPr lang="en-GB" sz="2400" dirty="0" err="1">
                <a:solidFill>
                  <a:schemeClr val="bg1"/>
                </a:solidFill>
              </a:rPr>
              <a:t>teknologiasta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kiinni</a:t>
            </a:r>
            <a:endParaRPr lang="en-FI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61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E80411-FB8F-88B6-DD91-DA3D262F1CED}"/>
              </a:ext>
            </a:extLst>
          </p:cNvPr>
          <p:cNvSpPr txBox="1"/>
          <p:nvPr/>
        </p:nvSpPr>
        <p:spPr>
          <a:xfrm>
            <a:off x="2141035" y="5059080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u="none" strike="noStrike" dirty="0">
                <a:solidFill>
                  <a:schemeClr val="bg1"/>
                </a:solidFill>
                <a:effectLst/>
                <a:latin typeface="Helvetica" pitchFamily="2" charset="0"/>
              </a:rPr>
              <a:t>https://</a:t>
            </a:r>
            <a:r>
              <a:rPr lang="en-GB" b="0" i="0" u="none" strike="noStrike" dirty="0" err="1">
                <a:solidFill>
                  <a:schemeClr val="bg1"/>
                </a:solidFill>
                <a:effectLst/>
                <a:latin typeface="Helvetica" pitchFamily="2" charset="0"/>
              </a:rPr>
              <a:t>www.finextra.com</a:t>
            </a:r>
            <a:r>
              <a:rPr lang="en-GB" b="0" i="0" u="none" strike="noStrike" dirty="0">
                <a:solidFill>
                  <a:schemeClr val="bg1"/>
                </a:solidFill>
                <a:effectLst/>
                <a:latin typeface="Helvetica" pitchFamily="2" charset="0"/>
              </a:rPr>
              <a:t>/</a:t>
            </a:r>
            <a:r>
              <a:rPr lang="en-GB" b="0" i="0" u="none" strike="noStrike" dirty="0" err="1">
                <a:solidFill>
                  <a:schemeClr val="bg1"/>
                </a:solidFill>
                <a:effectLst/>
                <a:latin typeface="Helvetica" pitchFamily="2" charset="0"/>
              </a:rPr>
              <a:t>blogposting</a:t>
            </a:r>
            <a:r>
              <a:rPr lang="en-GB" b="0" i="0" u="none" strike="noStrike" dirty="0">
                <a:solidFill>
                  <a:schemeClr val="bg1"/>
                </a:solidFill>
                <a:effectLst/>
                <a:latin typeface="Helvetica" pitchFamily="2" charset="0"/>
              </a:rPr>
              <a:t>/25127/connecting-ai-to-the-trust-infrastructure---</a:t>
            </a:r>
            <a:r>
              <a:rPr lang="en-GB" b="0" i="0" u="none" strike="noStrike" dirty="0" err="1">
                <a:solidFill>
                  <a:schemeClr val="bg1"/>
                </a:solidFill>
                <a:effectLst/>
                <a:latin typeface="Helvetica" pitchFamily="2" charset="0"/>
              </a:rPr>
              <a:t>chatgpt</a:t>
            </a:r>
            <a:r>
              <a:rPr lang="en-GB" b="0" i="0" u="none" strike="noStrike" dirty="0">
                <a:solidFill>
                  <a:schemeClr val="bg1"/>
                </a:solidFill>
                <a:effectLst/>
                <a:latin typeface="Helvetica" pitchFamily="2" charset="0"/>
              </a:rPr>
              <a:t>-sees-it</a:t>
            </a:r>
            <a:br>
              <a:rPr lang="en-GB" dirty="0">
                <a:solidFill>
                  <a:schemeClr val="bg1"/>
                </a:solidFill>
              </a:rPr>
            </a:br>
            <a:endParaRPr lang="en-FI" dirty="0">
              <a:solidFill>
                <a:schemeClr val="bg1"/>
              </a:solidFill>
            </a:endParaRPr>
          </a:p>
        </p:txBody>
      </p:sp>
      <p:pic>
        <p:nvPicPr>
          <p:cNvPr id="8" name="Picture 7" descr="A screenshot of a web page&#10;&#10;Description automatically generated">
            <a:extLst>
              <a:ext uri="{FF2B5EF4-FFF2-40B4-BE49-F238E27FC236}">
                <a16:creationId xmlns:a16="http://schemas.microsoft.com/office/drawing/2014/main" id="{60DDA351-00C1-98D2-FB38-DDC7F7ACA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0564" y="360401"/>
            <a:ext cx="4592223" cy="44903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6B9331-581B-4FAF-0A89-0C84E2408DA3}"/>
              </a:ext>
            </a:extLst>
          </p:cNvPr>
          <p:cNvSpPr txBox="1"/>
          <p:nvPr/>
        </p:nvSpPr>
        <p:spPr>
          <a:xfrm>
            <a:off x="220966" y="356826"/>
            <a:ext cx="4000390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4. </a:t>
            </a:r>
            <a:r>
              <a:rPr lang="en-GB" sz="3200" dirty="0" err="1">
                <a:solidFill>
                  <a:schemeClr val="bg1"/>
                </a:solidFill>
              </a:rPr>
              <a:t>Vahva</a:t>
            </a:r>
            <a:r>
              <a:rPr lang="en-GB" sz="3200" dirty="0">
                <a:solidFill>
                  <a:schemeClr val="bg1"/>
                </a:solidFill>
              </a:rPr>
              <a:t> </a:t>
            </a:r>
            <a:r>
              <a:rPr lang="en-GB" sz="3200" dirty="0" err="1">
                <a:solidFill>
                  <a:schemeClr val="bg1"/>
                </a:solidFill>
              </a:rPr>
              <a:t>tuki</a:t>
            </a:r>
            <a:r>
              <a:rPr lang="en-GB" sz="3200" dirty="0">
                <a:solidFill>
                  <a:schemeClr val="bg1"/>
                </a:solidFill>
              </a:rPr>
              <a:t> </a:t>
            </a:r>
            <a:r>
              <a:rPr lang="en-GB" sz="3200" dirty="0" err="1">
                <a:solidFill>
                  <a:schemeClr val="bg1"/>
                </a:solidFill>
              </a:rPr>
              <a:t>tekoälylle</a:t>
            </a:r>
            <a:endParaRPr lang="en-GB" sz="3200" dirty="0">
              <a:solidFill>
                <a:schemeClr val="bg1"/>
              </a:solidFill>
            </a:endParaRPr>
          </a:p>
          <a:p>
            <a:r>
              <a:rPr lang="en-GB" sz="3200" dirty="0">
                <a:solidFill>
                  <a:schemeClr val="bg1"/>
                </a:solidFill>
              </a:rPr>
              <a:t>- </a:t>
            </a:r>
            <a:r>
              <a:rPr lang="en-GB" sz="3200" dirty="0" err="1">
                <a:solidFill>
                  <a:schemeClr val="bg1"/>
                </a:solidFill>
              </a:rPr>
              <a:t>pitäisikö</a:t>
            </a:r>
            <a:r>
              <a:rPr lang="en-GB" sz="3200" dirty="0">
                <a:solidFill>
                  <a:schemeClr val="bg1"/>
                </a:solidFill>
              </a:rPr>
              <a:t> </a:t>
            </a:r>
            <a:r>
              <a:rPr lang="en-GB" sz="3200" dirty="0" err="1">
                <a:solidFill>
                  <a:schemeClr val="bg1"/>
                </a:solidFill>
              </a:rPr>
              <a:t>vahvistetun</a:t>
            </a:r>
            <a:endParaRPr lang="en-GB" sz="3200" dirty="0">
              <a:solidFill>
                <a:schemeClr val="bg1"/>
              </a:solidFill>
            </a:endParaRPr>
          </a:p>
          <a:p>
            <a:r>
              <a:rPr lang="en-GB" sz="3200" dirty="0" err="1">
                <a:solidFill>
                  <a:schemeClr val="bg1"/>
                </a:solidFill>
              </a:rPr>
              <a:t>datan</a:t>
            </a:r>
            <a:r>
              <a:rPr lang="en-GB" sz="3200" dirty="0">
                <a:solidFill>
                  <a:schemeClr val="bg1"/>
                </a:solidFill>
              </a:rPr>
              <a:t> </a:t>
            </a:r>
            <a:r>
              <a:rPr lang="en-GB" sz="3200" dirty="0" err="1">
                <a:solidFill>
                  <a:schemeClr val="bg1"/>
                </a:solidFill>
              </a:rPr>
              <a:t>käyttö</a:t>
            </a:r>
            <a:r>
              <a:rPr lang="en-GB" sz="3200" dirty="0">
                <a:solidFill>
                  <a:schemeClr val="bg1"/>
                </a:solidFill>
              </a:rPr>
              <a:t> olla</a:t>
            </a:r>
          </a:p>
          <a:p>
            <a:r>
              <a:rPr lang="en-GB" sz="3200" dirty="0" err="1">
                <a:solidFill>
                  <a:schemeClr val="bg1"/>
                </a:solidFill>
              </a:rPr>
              <a:t>mandatorista</a:t>
            </a:r>
            <a:r>
              <a:rPr lang="en-GB" sz="3200" dirty="0">
                <a:solidFill>
                  <a:schemeClr val="bg1"/>
                </a:solidFill>
              </a:rPr>
              <a:t>?</a:t>
            </a:r>
          </a:p>
          <a:p>
            <a:endParaRPr lang="en-GB" sz="3200" dirty="0">
              <a:solidFill>
                <a:schemeClr val="bg1"/>
              </a:solidFill>
            </a:endParaRPr>
          </a:p>
          <a:p>
            <a:r>
              <a:rPr lang="en-GB" sz="3200" dirty="0" err="1">
                <a:solidFill>
                  <a:schemeClr val="bg1"/>
                </a:solidFill>
              </a:rPr>
              <a:t>Energiakisäästöjenkin</a:t>
            </a:r>
            <a:endParaRPr lang="en-GB" sz="3200" dirty="0">
              <a:solidFill>
                <a:schemeClr val="bg1"/>
              </a:solidFill>
            </a:endParaRPr>
          </a:p>
          <a:p>
            <a:r>
              <a:rPr lang="en-GB" sz="3200" dirty="0" err="1">
                <a:solidFill>
                  <a:schemeClr val="bg1"/>
                </a:solidFill>
              </a:rPr>
              <a:t>takia</a:t>
            </a:r>
            <a:r>
              <a:rPr lang="en-GB" sz="3200" dirty="0">
                <a:solidFill>
                  <a:schemeClr val="bg1"/>
                </a:solidFill>
              </a:rPr>
              <a:t>…</a:t>
            </a:r>
          </a:p>
          <a:p>
            <a:endParaRPr lang="en-FI" sz="3200" dirty="0"/>
          </a:p>
        </p:txBody>
      </p:sp>
    </p:spTree>
    <p:extLst>
      <p:ext uri="{BB962C8B-B14F-4D97-AF65-F5344CB8AC3E}">
        <p14:creationId xmlns:p14="http://schemas.microsoft.com/office/powerpoint/2010/main" val="1312941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C3881DE-9B56-9D0C-3A13-0174771482B2}"/>
              </a:ext>
            </a:extLst>
          </p:cNvPr>
          <p:cNvSpPr txBox="1"/>
          <p:nvPr/>
        </p:nvSpPr>
        <p:spPr>
          <a:xfrm>
            <a:off x="215462" y="128439"/>
            <a:ext cx="88129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 err="1">
                <a:solidFill>
                  <a:schemeClr val="bg1"/>
                </a:solidFill>
                <a:latin typeface="-apple-system"/>
              </a:rPr>
              <a:t>Datatalouden</a:t>
            </a:r>
            <a:r>
              <a:rPr lang="en-GB" sz="2000" dirty="0">
                <a:solidFill>
                  <a:srgbClr val="4CDCFF"/>
                </a:solidFill>
                <a:latin typeface="-apple-system"/>
              </a:rPr>
              <a:t> </a:t>
            </a:r>
            <a:r>
              <a:rPr lang="en-GB" sz="2000" dirty="0" err="1">
                <a:solidFill>
                  <a:srgbClr val="4CDCFF"/>
                </a:solidFill>
                <a:latin typeface="-apple-system"/>
              </a:rPr>
              <a:t>i</a:t>
            </a:r>
            <a:r>
              <a:rPr lang="en-GB" sz="2000" b="0" i="0" dirty="0" err="1">
                <a:solidFill>
                  <a:srgbClr val="4CDCFF"/>
                </a:solidFill>
                <a:effectLst/>
                <a:latin typeface="-apple-system"/>
              </a:rPr>
              <a:t>tsehallittava</a:t>
            </a:r>
            <a:r>
              <a:rPr lang="en-GB" sz="2000" b="0" i="0" dirty="0">
                <a:solidFill>
                  <a:srgbClr val="4CDCFF"/>
                </a:solidFill>
                <a:effectLst/>
                <a:latin typeface="-apple-system"/>
              </a:rPr>
              <a:t> </a:t>
            </a:r>
            <a:r>
              <a:rPr lang="en-GB" sz="2000" b="0" i="0" dirty="0" err="1">
                <a:solidFill>
                  <a:srgbClr val="4CDCFF"/>
                </a:solidFill>
                <a:effectLst/>
                <a:latin typeface="-apple-system"/>
              </a:rPr>
              <a:t>identiteetti</a:t>
            </a:r>
            <a:r>
              <a:rPr lang="en-GB" sz="2000" b="0" i="0" dirty="0">
                <a:solidFill>
                  <a:srgbClr val="4CDCFF"/>
                </a:solidFill>
                <a:effectLst/>
                <a:latin typeface="-apple-system"/>
              </a:rPr>
              <a:t> (SSI) </a:t>
            </a:r>
            <a:r>
              <a:rPr lang="en-GB" sz="2000" b="0" i="0" dirty="0">
                <a:solidFill>
                  <a:schemeClr val="bg1"/>
                </a:solidFill>
                <a:effectLst/>
                <a:latin typeface="-apple-system"/>
              </a:rPr>
              <a:t>- </a:t>
            </a:r>
            <a:r>
              <a:rPr lang="en-GB" sz="2000" b="0" i="0" dirty="0" err="1">
                <a:solidFill>
                  <a:schemeClr val="bg1"/>
                </a:solidFill>
                <a:effectLst/>
                <a:latin typeface="-apple-system"/>
              </a:rPr>
              <a:t>parantaa</a:t>
            </a:r>
            <a:r>
              <a:rPr lang="en-GB" sz="20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2000" b="0" i="0" u="sng" dirty="0" err="1">
                <a:solidFill>
                  <a:schemeClr val="bg1"/>
                </a:solidFill>
                <a:effectLst/>
                <a:latin typeface="-apple-system"/>
              </a:rPr>
              <a:t>tekoälyn</a:t>
            </a:r>
            <a:r>
              <a:rPr lang="en-GB" sz="2000" b="0" i="0" dirty="0">
                <a:solidFill>
                  <a:srgbClr val="FFFF00"/>
                </a:solidFill>
                <a:effectLst/>
                <a:latin typeface="-apple-system"/>
              </a:rPr>
              <a:t> </a:t>
            </a:r>
            <a:r>
              <a:rPr lang="en-GB" sz="2000" b="0" i="0" dirty="0" err="1">
                <a:solidFill>
                  <a:srgbClr val="FFFF00"/>
                </a:solidFill>
                <a:effectLst/>
                <a:latin typeface="-apple-system"/>
              </a:rPr>
              <a:t>tehokkuutta</a:t>
            </a:r>
            <a:r>
              <a:rPr lang="en-GB" sz="2000" b="0" i="0" dirty="0">
                <a:solidFill>
                  <a:srgbClr val="FFFF00"/>
                </a:solidFill>
                <a:effectLst/>
                <a:latin typeface="-apple-system"/>
              </a:rPr>
              <a:t>, </a:t>
            </a:r>
            <a:r>
              <a:rPr lang="en-GB" sz="2000" b="0" i="0" dirty="0" err="1">
                <a:solidFill>
                  <a:srgbClr val="FFFF00"/>
                </a:solidFill>
                <a:effectLst/>
                <a:latin typeface="-apple-system"/>
              </a:rPr>
              <a:t>uskottavuutta</a:t>
            </a:r>
            <a:r>
              <a:rPr lang="en-GB" sz="2000" b="0" i="0" dirty="0">
                <a:solidFill>
                  <a:srgbClr val="FFFF00"/>
                </a:solidFill>
                <a:effectLst/>
                <a:latin typeface="-apple-system"/>
              </a:rPr>
              <a:t>, </a:t>
            </a:r>
            <a:r>
              <a:rPr lang="en-GB" sz="2000" b="0" i="0" dirty="0" err="1">
                <a:solidFill>
                  <a:srgbClr val="FFFF00"/>
                </a:solidFill>
                <a:effectLst/>
                <a:latin typeface="-apple-system"/>
              </a:rPr>
              <a:t>vastuullisuutta</a:t>
            </a:r>
            <a:r>
              <a:rPr lang="en-GB" sz="2000" b="0" i="0" dirty="0">
                <a:solidFill>
                  <a:srgbClr val="FFFF00"/>
                </a:solidFill>
                <a:effectLst/>
                <a:latin typeface="-apple-system"/>
              </a:rPr>
              <a:t> </a:t>
            </a:r>
            <a:r>
              <a:rPr lang="en-GB" sz="2000" b="0" i="0" dirty="0" err="1">
                <a:solidFill>
                  <a:srgbClr val="FFFF00"/>
                </a:solidFill>
                <a:effectLst/>
                <a:latin typeface="-apple-system"/>
              </a:rPr>
              <a:t>ja</a:t>
            </a:r>
            <a:r>
              <a:rPr lang="en-GB" sz="2000" b="0" i="0" dirty="0">
                <a:solidFill>
                  <a:srgbClr val="FFFF00"/>
                </a:solidFill>
                <a:effectLst/>
                <a:latin typeface="-apple-system"/>
              </a:rPr>
              <a:t> </a:t>
            </a:r>
            <a:r>
              <a:rPr lang="en-GB" sz="2000" b="0" i="0" dirty="0" err="1">
                <a:solidFill>
                  <a:srgbClr val="FFFF00"/>
                </a:solidFill>
                <a:effectLst/>
                <a:latin typeface="-apple-system"/>
              </a:rPr>
              <a:t>energiansäästöä</a:t>
            </a:r>
            <a:endParaRPr lang="en-FI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86C88C-3B69-6192-FD79-2B5785BCE1EA}"/>
              </a:ext>
            </a:extLst>
          </p:cNvPr>
          <p:cNvSpPr txBox="1"/>
          <p:nvPr/>
        </p:nvSpPr>
        <p:spPr>
          <a:xfrm>
            <a:off x="49924" y="1037924"/>
            <a:ext cx="7643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1.     SSI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varmistaa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,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että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AIn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käyttämä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data on </a:t>
            </a:r>
            <a:r>
              <a:rPr lang="en-GB" sz="1800" b="0" i="0" dirty="0" err="1">
                <a:solidFill>
                  <a:srgbClr val="FFFF00"/>
                </a:solidFill>
                <a:effectLst/>
                <a:latin typeface="-apple-system"/>
              </a:rPr>
              <a:t>aito</a:t>
            </a:r>
            <a:r>
              <a:rPr lang="en-GB" sz="1800" b="0" i="0" dirty="0">
                <a:solidFill>
                  <a:srgbClr val="FFFF00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rgbClr val="FFFF00"/>
                </a:solidFill>
                <a:effectLst/>
                <a:latin typeface="-apple-system"/>
              </a:rPr>
              <a:t>ja</a:t>
            </a:r>
            <a:r>
              <a:rPr lang="en-GB" sz="1800" b="0" i="0" dirty="0">
                <a:solidFill>
                  <a:srgbClr val="FFFF00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rgbClr val="FFFF00"/>
                </a:solidFill>
                <a:effectLst/>
                <a:latin typeface="-apple-system"/>
              </a:rPr>
              <a:t>muuttumaton</a:t>
            </a:r>
            <a:endParaRPr lang="en-FI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0006C4-7CE0-A11A-F8EF-E30ACD4D9583}"/>
              </a:ext>
            </a:extLst>
          </p:cNvPr>
          <p:cNvSpPr txBox="1"/>
          <p:nvPr/>
        </p:nvSpPr>
        <p:spPr>
          <a:xfrm>
            <a:off x="91961" y="1509024"/>
            <a:ext cx="8812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2.     SSI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varmistaa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,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että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AI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voi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tarjota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u="sng" dirty="0" err="1">
                <a:solidFill>
                  <a:schemeClr val="bg1"/>
                </a:solidFill>
                <a:effectLst/>
                <a:latin typeface="-apple-system"/>
              </a:rPr>
              <a:t>personoituja</a:t>
            </a:r>
            <a:r>
              <a:rPr lang="en-GB" dirty="0">
                <a:solidFill>
                  <a:schemeClr val="bg1"/>
                </a:solidFill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palveluita</a:t>
            </a:r>
            <a:r>
              <a:rPr lang="en-GB" dirty="0">
                <a:solidFill>
                  <a:schemeClr val="bg1"/>
                </a:solidFill>
                <a:latin typeface="-apple-system"/>
              </a:rPr>
              <a:t> </a:t>
            </a:r>
            <a:r>
              <a:rPr lang="en-GB" sz="1800" b="0" i="0" u="sng" dirty="0" err="1">
                <a:solidFill>
                  <a:srgbClr val="FFFF00"/>
                </a:solidFill>
                <a:effectLst/>
                <a:latin typeface="-apple-system"/>
              </a:rPr>
              <a:t>vaarantamatta</a:t>
            </a:r>
            <a:r>
              <a:rPr lang="en-GB" sz="1800" b="0" i="0" dirty="0">
                <a:solidFill>
                  <a:srgbClr val="FFFF00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rgbClr val="FFFF00"/>
                </a:solidFill>
                <a:effectLst/>
                <a:latin typeface="-apple-system"/>
              </a:rPr>
              <a:t>yksityisyytt</a:t>
            </a:r>
            <a:r>
              <a:rPr lang="en-GB" dirty="0" err="1">
                <a:solidFill>
                  <a:srgbClr val="FFFF00"/>
                </a:solidFill>
                <a:latin typeface="-apple-system"/>
              </a:rPr>
              <a:t>ä</a:t>
            </a:r>
            <a:endParaRPr lang="en-FI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95328A-4E90-DEEF-0020-FECE1372F92A}"/>
              </a:ext>
            </a:extLst>
          </p:cNvPr>
          <p:cNvSpPr txBox="1"/>
          <p:nvPr/>
        </p:nvSpPr>
        <p:spPr>
          <a:xfrm>
            <a:off x="49924" y="1980124"/>
            <a:ext cx="88129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3.     SSI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tarjoaa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mahdollisuuden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u="sng" dirty="0" err="1">
                <a:solidFill>
                  <a:schemeClr val="bg1"/>
                </a:solidFill>
                <a:effectLst/>
                <a:latin typeface="-apple-system"/>
              </a:rPr>
              <a:t>aikarajoitetun</a:t>
            </a:r>
            <a:r>
              <a:rPr lang="en-GB" sz="1800" b="0" i="0" u="sng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u="sng" dirty="0" err="1">
                <a:solidFill>
                  <a:schemeClr val="bg1"/>
                </a:solidFill>
                <a:effectLst/>
                <a:latin typeface="-apple-system"/>
              </a:rPr>
              <a:t>pääsyn</a:t>
            </a:r>
            <a:r>
              <a:rPr lang="en-GB" sz="1800" b="0" i="0" u="sng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u="sng" dirty="0" err="1">
                <a:solidFill>
                  <a:schemeClr val="bg1"/>
                </a:solidFill>
                <a:effectLst/>
                <a:latin typeface="-apple-system"/>
              </a:rPr>
              <a:t>dataan</a:t>
            </a:r>
            <a:r>
              <a:rPr lang="en-GB" sz="1800" dirty="0">
                <a:solidFill>
                  <a:schemeClr val="bg1"/>
                </a:solidFill>
                <a:latin typeface="-apple-system"/>
              </a:rPr>
              <a:t>,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jolloin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ei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aina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tarvitse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olla on-line</a:t>
            </a:r>
            <a:endParaRPr lang="en-FI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39DB49-5CD2-AED2-3717-5E41D31CCFB0}"/>
              </a:ext>
            </a:extLst>
          </p:cNvPr>
          <p:cNvSpPr txBox="1"/>
          <p:nvPr/>
        </p:nvSpPr>
        <p:spPr>
          <a:xfrm>
            <a:off x="49924" y="2626455"/>
            <a:ext cx="86736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4.     SSI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antaa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u="sng" dirty="0" err="1">
                <a:solidFill>
                  <a:schemeClr val="bg1"/>
                </a:solidFill>
                <a:effectLst/>
                <a:latin typeface="-apple-system"/>
              </a:rPr>
              <a:t>kansalaisille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ja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u="sng" dirty="0" err="1">
                <a:solidFill>
                  <a:schemeClr val="bg1"/>
                </a:solidFill>
                <a:effectLst/>
                <a:latin typeface="-apple-system"/>
              </a:rPr>
              <a:t>yrityksille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rgbClr val="FFFF00"/>
                </a:solidFill>
                <a:effectLst/>
                <a:latin typeface="-apple-system"/>
              </a:rPr>
              <a:t>kontrollin</a:t>
            </a:r>
            <a:r>
              <a:rPr lang="en-GB" sz="1800" dirty="0">
                <a:solidFill>
                  <a:srgbClr val="FFFF00"/>
                </a:solidFill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datalleen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ja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näin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se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peilaa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paremmin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reaalimaailmaa</a:t>
            </a:r>
            <a:endParaRPr lang="en-FI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ABE9E1-0D00-6ADC-E9E1-FF2B5E44ABCD}"/>
              </a:ext>
            </a:extLst>
          </p:cNvPr>
          <p:cNvSpPr txBox="1"/>
          <p:nvPr/>
        </p:nvSpPr>
        <p:spPr>
          <a:xfrm>
            <a:off x="49923" y="3272786"/>
            <a:ext cx="86736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5.     SSI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kasvattaa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u="sng" dirty="0" err="1">
                <a:solidFill>
                  <a:schemeClr val="bg1"/>
                </a:solidFill>
                <a:effectLst/>
                <a:latin typeface="-apple-system"/>
              </a:rPr>
              <a:t>kansalaisten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rgbClr val="FFFF00"/>
                </a:solidFill>
                <a:effectLst/>
                <a:latin typeface="-apple-system"/>
              </a:rPr>
              <a:t>luottamusta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ja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siten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AIn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rgbClr val="FFFF00"/>
                </a:solidFill>
                <a:effectLst/>
                <a:latin typeface="-apple-system"/>
              </a:rPr>
              <a:t>käyttöä</a:t>
            </a:r>
            <a:endParaRPr lang="en-FI" dirty="0">
              <a:solidFill>
                <a:srgbClr val="FFFF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B34BFCC-10C8-752E-F0B4-B848F6A9A003}"/>
              </a:ext>
            </a:extLst>
          </p:cNvPr>
          <p:cNvSpPr txBox="1"/>
          <p:nvPr/>
        </p:nvSpPr>
        <p:spPr>
          <a:xfrm>
            <a:off x="70944" y="3845654"/>
            <a:ext cx="8442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6.     SSI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voi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varmistaa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,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että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data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käytetään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rgbClr val="FFFF00"/>
                </a:solidFill>
                <a:effectLst/>
                <a:latin typeface="-apple-system"/>
              </a:rPr>
              <a:t>lainsäädännön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(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esim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GDPRn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)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puitteissa</a:t>
            </a:r>
            <a:endParaRPr lang="en-FI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D920902-84AF-4ABE-5A06-1E6DFC507DF7}"/>
              </a:ext>
            </a:extLst>
          </p:cNvPr>
          <p:cNvSpPr txBox="1"/>
          <p:nvPr/>
        </p:nvSpPr>
        <p:spPr>
          <a:xfrm>
            <a:off x="70943" y="4344050"/>
            <a:ext cx="85685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7.     SSI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voi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antaa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puitteet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u="sng" dirty="0" err="1">
                <a:solidFill>
                  <a:schemeClr val="bg1"/>
                </a:solidFill>
                <a:effectLst/>
                <a:latin typeface="-apple-system"/>
              </a:rPr>
              <a:t>turvalliselle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ja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u="sng" dirty="0" err="1">
                <a:solidFill>
                  <a:schemeClr val="bg1"/>
                </a:solidFill>
                <a:effectLst/>
                <a:latin typeface="-apple-system"/>
              </a:rPr>
              <a:t>varmistetulle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datan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rgbClr val="FFFF00"/>
                </a:solidFill>
                <a:effectLst/>
                <a:latin typeface="-apple-system"/>
              </a:rPr>
              <a:t>jakamiselle</a:t>
            </a:r>
            <a:endParaRPr lang="en-FI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35DBD4A-4256-7F21-F427-96F962FF8829}"/>
              </a:ext>
            </a:extLst>
          </p:cNvPr>
          <p:cNvSpPr txBox="1"/>
          <p:nvPr/>
        </p:nvSpPr>
        <p:spPr>
          <a:xfrm>
            <a:off x="70942" y="4815149"/>
            <a:ext cx="87919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8.     SSI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voi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antaa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AI-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sovelluksille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u="sng" dirty="0" err="1">
                <a:solidFill>
                  <a:schemeClr val="bg1"/>
                </a:solidFill>
                <a:effectLst/>
                <a:latin typeface="-apple-system"/>
              </a:rPr>
              <a:t>kontekstispesifistä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vahvistettua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dataa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,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joka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parantaa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kykyä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ymmärtää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käyttäjien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tahtoa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ja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olosuhteita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&gt; </a:t>
            </a:r>
            <a:r>
              <a:rPr lang="en-GB" sz="1800" b="0" i="0" dirty="0" err="1">
                <a:solidFill>
                  <a:srgbClr val="FFFF00"/>
                </a:solidFill>
                <a:effectLst/>
                <a:latin typeface="-apple-system"/>
              </a:rPr>
              <a:t>parempia</a:t>
            </a:r>
            <a:r>
              <a:rPr lang="en-GB" sz="1800" b="0" i="0" dirty="0">
                <a:solidFill>
                  <a:srgbClr val="FFFF00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rgbClr val="FFFF00"/>
                </a:solidFill>
                <a:effectLst/>
                <a:latin typeface="-apple-system"/>
              </a:rPr>
              <a:t>suosituksia</a:t>
            </a:r>
            <a:endParaRPr lang="en-FI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242BF35-8F8F-741A-21AD-C23D5E075CC5}"/>
              </a:ext>
            </a:extLst>
          </p:cNvPr>
          <p:cNvSpPr txBox="1"/>
          <p:nvPr/>
        </p:nvSpPr>
        <p:spPr>
          <a:xfrm>
            <a:off x="70941" y="5415314"/>
            <a:ext cx="87919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9.     SSI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antaa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käyttäjälle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mahdollista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u="sng" dirty="0" err="1">
                <a:solidFill>
                  <a:schemeClr val="bg1"/>
                </a:solidFill>
                <a:latin typeface="-apple-system"/>
              </a:rPr>
              <a:t>keskeyttää</a:t>
            </a:r>
            <a:r>
              <a:rPr lang="en-GB" sz="1800" b="0" i="0" u="sng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u="sng" dirty="0" err="1">
                <a:solidFill>
                  <a:schemeClr val="bg1"/>
                </a:solidFill>
                <a:effectLst/>
                <a:latin typeface="-apple-system"/>
              </a:rPr>
              <a:t>datan</a:t>
            </a:r>
            <a:r>
              <a:rPr lang="en-GB" sz="1800" b="0" i="0" u="sng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u="sng" dirty="0" err="1">
                <a:solidFill>
                  <a:schemeClr val="bg1"/>
                </a:solidFill>
                <a:effectLst/>
                <a:latin typeface="-apple-system"/>
              </a:rPr>
              <a:t>käyttöä</a:t>
            </a:r>
            <a:r>
              <a:rPr lang="en-GB" sz="1800" b="0" i="0" u="sng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&gt;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varmistaa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ettei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sitä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käytetä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yli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rgbClr val="FFFF00"/>
                </a:solidFill>
                <a:effectLst/>
                <a:latin typeface="-apple-system"/>
              </a:rPr>
              <a:t>alkuperäisen</a:t>
            </a:r>
            <a:r>
              <a:rPr lang="en-GB" sz="1800" b="0" i="0" dirty="0">
                <a:solidFill>
                  <a:srgbClr val="FFFF00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rgbClr val="FFFF00"/>
                </a:solidFill>
                <a:effectLst/>
                <a:latin typeface="-apple-system"/>
              </a:rPr>
              <a:t>tarkoituksen</a:t>
            </a:r>
            <a:endParaRPr lang="en-FI" dirty="0">
              <a:solidFill>
                <a:srgbClr val="FFFF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B97E869-487A-B2D8-7CD3-61B035081B1C}"/>
              </a:ext>
            </a:extLst>
          </p:cNvPr>
          <p:cNvSpPr txBox="1"/>
          <p:nvPr/>
        </p:nvSpPr>
        <p:spPr>
          <a:xfrm>
            <a:off x="49922" y="6083230"/>
            <a:ext cx="86736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10.  SSI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voi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tarjota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käyttölokin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&gt; </a:t>
            </a:r>
            <a:r>
              <a:rPr lang="en-GB" sz="1800" b="0" i="0" dirty="0" err="1">
                <a:solidFill>
                  <a:srgbClr val="FFFF00"/>
                </a:solidFill>
                <a:effectLst/>
                <a:latin typeface="-apple-system"/>
              </a:rPr>
              <a:t>läpinäkyvyyttä</a:t>
            </a:r>
            <a:r>
              <a:rPr lang="en-GB" sz="1800" b="0" i="0" dirty="0">
                <a:solidFill>
                  <a:srgbClr val="FFFF00"/>
                </a:solidFill>
                <a:effectLst/>
                <a:latin typeface="-apple-system"/>
              </a:rPr>
              <a:t>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siitä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, </a:t>
            </a:r>
            <a:r>
              <a:rPr lang="en-GB" sz="1800" b="0" i="0" dirty="0" err="1">
                <a:solidFill>
                  <a:schemeClr val="bg1"/>
                </a:solidFill>
                <a:effectLst/>
                <a:latin typeface="-apple-system"/>
              </a:rPr>
              <a:t>miten</a:t>
            </a:r>
            <a:r>
              <a:rPr lang="en-GB" sz="1800" b="0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u="sng" dirty="0">
                <a:solidFill>
                  <a:schemeClr val="bg1"/>
                </a:solidFill>
                <a:effectLst/>
                <a:latin typeface="-apple-system"/>
              </a:rPr>
              <a:t>AI on </a:t>
            </a:r>
            <a:r>
              <a:rPr lang="en-GB" sz="1800" b="0" i="0" u="sng" dirty="0" err="1">
                <a:solidFill>
                  <a:schemeClr val="bg1"/>
                </a:solidFill>
                <a:effectLst/>
                <a:latin typeface="-apple-system"/>
              </a:rPr>
              <a:t>käyttänyt</a:t>
            </a:r>
            <a:r>
              <a:rPr lang="en-GB" sz="1800" b="0" i="0" u="sng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GB" sz="1800" b="0" i="0" u="sng" dirty="0" err="1">
                <a:solidFill>
                  <a:schemeClr val="bg1"/>
                </a:solidFill>
                <a:effectLst/>
                <a:latin typeface="-apple-system"/>
              </a:rPr>
              <a:t>dataa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513802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  <p:bldP spid="15" grpId="0"/>
      <p:bldP spid="17" grpId="0"/>
      <p:bldP spid="19" grpId="0"/>
      <p:bldP spid="21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A45BE7-0223-0091-F146-769CF663C236}"/>
              </a:ext>
            </a:extLst>
          </p:cNvPr>
          <p:cNvSpPr txBox="1"/>
          <p:nvPr/>
        </p:nvSpPr>
        <p:spPr>
          <a:xfrm>
            <a:off x="441434" y="264496"/>
            <a:ext cx="573477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I" sz="2800" dirty="0">
                <a:solidFill>
                  <a:schemeClr val="bg1"/>
                </a:solidFill>
              </a:rPr>
              <a:t>In Summary:</a:t>
            </a:r>
          </a:p>
          <a:p>
            <a:r>
              <a:rPr lang="en-FI" sz="2800" dirty="0">
                <a:solidFill>
                  <a:schemeClr val="bg1"/>
                </a:solidFill>
              </a:rPr>
              <a:t>SSI complements AI by providing:</a:t>
            </a:r>
          </a:p>
          <a:p>
            <a:pPr marL="285750" indent="-285750">
              <a:buFontTx/>
              <a:buChar char="-"/>
            </a:pPr>
            <a:r>
              <a:rPr lang="en-GB" sz="2800" dirty="0">
                <a:solidFill>
                  <a:schemeClr val="bg1"/>
                </a:solidFill>
              </a:rPr>
              <a:t>r</a:t>
            </a:r>
            <a:r>
              <a:rPr lang="en-FI" sz="2800" dirty="0">
                <a:solidFill>
                  <a:schemeClr val="bg1"/>
                </a:solidFill>
              </a:rPr>
              <a:t>eliable data</a:t>
            </a:r>
          </a:p>
          <a:p>
            <a:pPr marL="285750" indent="-285750">
              <a:buFontTx/>
              <a:buChar char="-"/>
            </a:pPr>
            <a:r>
              <a:rPr lang="en-GB" sz="2800" dirty="0">
                <a:solidFill>
                  <a:schemeClr val="bg1"/>
                </a:solidFill>
              </a:rPr>
              <a:t>p</a:t>
            </a:r>
            <a:r>
              <a:rPr lang="en-FI" sz="2800" dirty="0">
                <a:solidFill>
                  <a:schemeClr val="bg1"/>
                </a:solidFill>
              </a:rPr>
              <a:t>rivacy enhancing mechanisms</a:t>
            </a:r>
          </a:p>
          <a:p>
            <a:pPr marL="285750" indent="-285750">
              <a:buFontTx/>
              <a:buChar char="-"/>
            </a:pPr>
            <a:r>
              <a:rPr lang="en-GB" sz="2800" dirty="0">
                <a:solidFill>
                  <a:schemeClr val="bg1"/>
                </a:solidFill>
              </a:rPr>
              <a:t>d</a:t>
            </a:r>
            <a:r>
              <a:rPr lang="en-FI" sz="2800" dirty="0">
                <a:solidFill>
                  <a:schemeClr val="bg1"/>
                </a:solidFill>
              </a:rPr>
              <a:t>ecentralised identity management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E44D03-2D7F-928F-2F25-FE0E1DEC7A13}"/>
              </a:ext>
            </a:extLst>
          </p:cNvPr>
          <p:cNvSpPr txBox="1"/>
          <p:nvPr/>
        </p:nvSpPr>
        <p:spPr>
          <a:xfrm>
            <a:off x="2271123" y="2803490"/>
            <a:ext cx="39825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sz="2800" dirty="0">
                <a:solidFill>
                  <a:schemeClr val="bg1"/>
                </a:solidFill>
              </a:rPr>
              <a:t>Together, they create a more:</a:t>
            </a:r>
          </a:p>
          <a:p>
            <a:r>
              <a:rPr lang="en-FI" sz="2800" dirty="0">
                <a:solidFill>
                  <a:schemeClr val="bg1"/>
                </a:solidFill>
              </a:rPr>
              <a:t>- transparent, </a:t>
            </a:r>
          </a:p>
          <a:p>
            <a:r>
              <a:rPr lang="en-FI" sz="2800" dirty="0">
                <a:solidFill>
                  <a:schemeClr val="bg1"/>
                </a:solidFill>
              </a:rPr>
              <a:t>- secure and</a:t>
            </a:r>
          </a:p>
          <a:p>
            <a:r>
              <a:rPr lang="en-FI" sz="2800" dirty="0">
                <a:solidFill>
                  <a:schemeClr val="bg1"/>
                </a:solidFill>
              </a:rPr>
              <a:t>- user-centric</a:t>
            </a:r>
          </a:p>
          <a:p>
            <a:r>
              <a:rPr lang="en-FI" sz="2800" dirty="0">
                <a:solidFill>
                  <a:schemeClr val="bg1"/>
                </a:solidFill>
              </a:rPr>
              <a:t>digital ecosystem</a:t>
            </a:r>
          </a:p>
        </p:txBody>
      </p:sp>
    </p:spTree>
    <p:extLst>
      <p:ext uri="{BB962C8B-B14F-4D97-AF65-F5344CB8AC3E}">
        <p14:creationId xmlns:p14="http://schemas.microsoft.com/office/powerpoint/2010/main" val="3805329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5438CD2-58B2-864E-A1BC-B807EA01EF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fi-FI" sz="4400" dirty="0">
                <a:solidFill>
                  <a:schemeClr val="bg1"/>
                </a:solidFill>
              </a:rPr>
              <a:t>5. Miten </a:t>
            </a:r>
            <a:r>
              <a:rPr lang="fi-FI" sz="4400" u="sng" dirty="0">
                <a:solidFill>
                  <a:schemeClr val="bg1"/>
                </a:solidFill>
              </a:rPr>
              <a:t>nopeasti</a:t>
            </a:r>
            <a:r>
              <a:rPr lang="fi-FI" sz="4400" dirty="0">
                <a:solidFill>
                  <a:schemeClr val="bg1"/>
                </a:solidFill>
              </a:rPr>
              <a:t> eteenpäin</a:t>
            </a:r>
            <a:endParaRPr lang="en-FI" sz="4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061B0-F685-EC41-8468-AE86B96B6C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47649" y="1333501"/>
            <a:ext cx="8522277" cy="4876799"/>
          </a:xfrm>
        </p:spPr>
        <p:txBody>
          <a:bodyPr>
            <a:normAutofit/>
          </a:bodyPr>
          <a:lstStyle/>
          <a:p>
            <a:pPr marL="742950" indent="-742950">
              <a:buAutoNum type="arabicPeriod"/>
            </a:pPr>
            <a:r>
              <a:rPr lang="en-FI" sz="2400" dirty="0">
                <a:solidFill>
                  <a:schemeClr val="bg1"/>
                </a:solidFill>
              </a:rPr>
              <a:t>Lompakkosovelluksia ja F</a:t>
            </a:r>
            <a:r>
              <a:rPr lang="en-GB" sz="2400" dirty="0" err="1">
                <a:solidFill>
                  <a:schemeClr val="bg1"/>
                </a:solidFill>
              </a:rPr>
              <a:t>i</a:t>
            </a:r>
            <a:r>
              <a:rPr lang="en-FI" sz="2400" dirty="0">
                <a:solidFill>
                  <a:schemeClr val="bg1"/>
                </a:solidFill>
              </a:rPr>
              <a:t>ndynet testiverkko valmiina.</a:t>
            </a:r>
          </a:p>
          <a:p>
            <a:pPr marL="742950" indent="-742950">
              <a:buAutoNum type="arabicPeriod"/>
            </a:pPr>
            <a:endParaRPr lang="en-FI" sz="2400" dirty="0">
              <a:solidFill>
                <a:schemeClr val="bg1"/>
              </a:solidFill>
            </a:endParaRPr>
          </a:p>
          <a:p>
            <a:pPr marL="742950" indent="-742950">
              <a:buAutoNum type="arabicPeriod"/>
            </a:pPr>
            <a:r>
              <a:rPr lang="en-FI" sz="2400" dirty="0">
                <a:solidFill>
                  <a:schemeClr val="bg1"/>
                </a:solidFill>
              </a:rPr>
              <a:t>Nyt </a:t>
            </a:r>
            <a:r>
              <a:rPr lang="en-FI" sz="2400" dirty="0">
                <a:solidFill>
                  <a:srgbClr val="FFFF00"/>
                </a:solidFill>
              </a:rPr>
              <a:t>nopeasti</a:t>
            </a:r>
            <a:r>
              <a:rPr lang="en-FI" sz="2400" dirty="0">
                <a:solidFill>
                  <a:schemeClr val="bg1"/>
                </a:solidFill>
              </a:rPr>
              <a:t> yksinkertaista </a:t>
            </a:r>
            <a:r>
              <a:rPr lang="en-FI" sz="2400" u="sng" dirty="0">
                <a:solidFill>
                  <a:schemeClr val="bg1"/>
                </a:solidFill>
              </a:rPr>
              <a:t>todistetarjontaa</a:t>
            </a:r>
            <a:r>
              <a:rPr lang="en-FI" sz="2400" dirty="0">
                <a:solidFill>
                  <a:schemeClr val="bg1"/>
                </a:solidFill>
              </a:rPr>
              <a:t> etenkin </a:t>
            </a:r>
            <a:r>
              <a:rPr lang="en-FI" sz="2400" u="sng" dirty="0">
                <a:solidFill>
                  <a:schemeClr val="bg1"/>
                </a:solidFill>
              </a:rPr>
              <a:t>julkiselta</a:t>
            </a:r>
            <a:r>
              <a:rPr lang="en-FI" sz="2400" dirty="0">
                <a:solidFill>
                  <a:schemeClr val="bg1"/>
                </a:solidFill>
              </a:rPr>
              <a:t> sektorilta VMn tukemaan Findynetin kokeiluihin. </a:t>
            </a:r>
            <a:r>
              <a:rPr lang="en-FI" sz="2400" dirty="0">
                <a:solidFill>
                  <a:srgbClr val="39EB76"/>
                </a:solidFill>
              </a:rPr>
              <a:t>Kelan viitoittamalle tielle..</a:t>
            </a:r>
          </a:p>
          <a:p>
            <a:pPr marL="742950" indent="-742950">
              <a:buAutoNum type="arabicPeriod"/>
            </a:pPr>
            <a:endParaRPr lang="en-FI" sz="2400" dirty="0">
              <a:solidFill>
                <a:schemeClr val="bg1"/>
              </a:solidFill>
            </a:endParaRPr>
          </a:p>
          <a:p>
            <a:pPr marL="742950" indent="-742950">
              <a:buAutoNum type="arabicPeriod"/>
            </a:pPr>
            <a:r>
              <a:rPr lang="en-FI" sz="2400" dirty="0">
                <a:solidFill>
                  <a:srgbClr val="39EB76"/>
                </a:solidFill>
              </a:rPr>
              <a:t>Tarjonta luo kysyntää </a:t>
            </a:r>
          </a:p>
          <a:p>
            <a:pPr marL="742950" indent="-742950">
              <a:buAutoNum type="arabicPeriod"/>
            </a:pPr>
            <a:endParaRPr lang="en-FI" sz="2400" dirty="0">
              <a:solidFill>
                <a:srgbClr val="FFFF00"/>
              </a:solidFill>
            </a:endParaRPr>
          </a:p>
          <a:p>
            <a:pPr marL="742950" indent="-742950">
              <a:buAutoNum type="arabicPeriod"/>
            </a:pPr>
            <a:r>
              <a:rPr lang="en-FI" sz="2400" dirty="0">
                <a:solidFill>
                  <a:srgbClr val="39EB76"/>
                </a:solidFill>
              </a:rPr>
              <a:t>Kysyntätsunami</a:t>
            </a:r>
            <a:r>
              <a:rPr lang="en-FI" sz="2400" dirty="0">
                <a:solidFill>
                  <a:schemeClr val="bg1"/>
                </a:solidFill>
              </a:rPr>
              <a:t> kansalaisilta myös yritysten suuntaan – kotona ja töissä nopeuttaa todistetarjoontaa yksityiseltä ja kolmannelta sektorilta  </a:t>
            </a:r>
            <a:r>
              <a:rPr lang="en-FI" sz="2400" dirty="0">
                <a:solidFill>
                  <a:srgbClr val="FFFF00"/>
                </a:solidFill>
              </a:rPr>
              <a:t>(ei vaadi merkittäviä investointeja)</a:t>
            </a:r>
          </a:p>
        </p:txBody>
      </p:sp>
    </p:spTree>
    <p:extLst>
      <p:ext uri="{BB962C8B-B14F-4D97-AF65-F5344CB8AC3E}">
        <p14:creationId xmlns:p14="http://schemas.microsoft.com/office/powerpoint/2010/main" val="2317000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9ACFCA10-DA3C-09A8-1D21-D8A1E5C7C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0979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5438CD2-58B2-864E-A1BC-B807EA01EF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i-FI" sz="4400" dirty="0">
                <a:solidFill>
                  <a:schemeClr val="bg1"/>
                </a:solidFill>
              </a:rPr>
              <a:t>Yksinkertaisia </a:t>
            </a:r>
            <a:r>
              <a:rPr lang="fi-FI" sz="4400" dirty="0">
                <a:solidFill>
                  <a:srgbClr val="FFFF00"/>
                </a:solidFill>
              </a:rPr>
              <a:t>silmiä avaavia </a:t>
            </a:r>
            <a:r>
              <a:rPr lang="fi-FI" sz="4400" dirty="0">
                <a:solidFill>
                  <a:schemeClr val="bg1"/>
                </a:solidFill>
              </a:rPr>
              <a:t>esimerkkejä  </a:t>
            </a:r>
            <a:endParaRPr lang="en-FI" sz="4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061B0-F685-EC41-8468-AE86B96B6C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i-FI" sz="3600" dirty="0">
                <a:solidFill>
                  <a:schemeClr val="bg1"/>
                </a:solidFill>
              </a:rPr>
              <a:t>- </a:t>
            </a:r>
            <a:r>
              <a:rPr lang="fi-FI" sz="3600" dirty="0" err="1">
                <a:solidFill>
                  <a:schemeClr val="bg1"/>
                </a:solidFill>
              </a:rPr>
              <a:t>KELAn</a:t>
            </a:r>
            <a:r>
              <a:rPr lang="fi-FI" sz="3600" dirty="0">
                <a:solidFill>
                  <a:schemeClr val="bg1"/>
                </a:solidFill>
              </a:rPr>
              <a:t> eläkeläistodiste (</a:t>
            </a:r>
            <a:r>
              <a:rPr lang="fi-FI" sz="3600" dirty="0" err="1">
                <a:solidFill>
                  <a:schemeClr val="bg1"/>
                </a:solidFill>
              </a:rPr>
              <a:t>esim</a:t>
            </a:r>
            <a:r>
              <a:rPr lang="fi-FI" sz="3600" dirty="0">
                <a:solidFill>
                  <a:schemeClr val="bg1"/>
                </a:solidFill>
              </a:rPr>
              <a:t> alennuksia varten) </a:t>
            </a:r>
          </a:p>
          <a:p>
            <a:pPr marL="0" indent="0">
              <a:buNone/>
            </a:pPr>
            <a:r>
              <a:rPr lang="fi-FI" sz="3600" dirty="0">
                <a:solidFill>
                  <a:schemeClr val="bg1"/>
                </a:solidFill>
              </a:rPr>
              <a:t>- Joukkoliikennealennukset ja liput</a:t>
            </a:r>
          </a:p>
          <a:p>
            <a:pPr>
              <a:buFontTx/>
              <a:buChar char="-"/>
            </a:pPr>
            <a:r>
              <a:rPr lang="fi-FI" sz="3600" dirty="0">
                <a:solidFill>
                  <a:schemeClr val="bg1"/>
                </a:solidFill>
              </a:rPr>
              <a:t> Verolta verokortti, velka-, tulo-, kotipaikka- verovelka </a:t>
            </a:r>
            <a:r>
              <a:rPr lang="fi-FI" sz="3600" dirty="0" err="1">
                <a:solidFill>
                  <a:schemeClr val="bg1"/>
                </a:solidFill>
              </a:rPr>
              <a:t>ym</a:t>
            </a:r>
            <a:r>
              <a:rPr lang="fi-FI" sz="3600" dirty="0">
                <a:solidFill>
                  <a:schemeClr val="bg1"/>
                </a:solidFill>
              </a:rPr>
              <a:t> todisteet</a:t>
            </a:r>
          </a:p>
          <a:p>
            <a:pPr>
              <a:buFontTx/>
              <a:buChar char="-"/>
            </a:pPr>
            <a:r>
              <a:rPr lang="fi-FI" sz="3600" dirty="0">
                <a:solidFill>
                  <a:schemeClr val="bg1"/>
                </a:solidFill>
              </a:rPr>
              <a:t> </a:t>
            </a:r>
            <a:r>
              <a:rPr lang="fi-FI" sz="3600" dirty="0" err="1">
                <a:solidFill>
                  <a:schemeClr val="bg1"/>
                </a:solidFill>
              </a:rPr>
              <a:t>DVV:n</a:t>
            </a:r>
            <a:r>
              <a:rPr lang="fi-FI" sz="3600" dirty="0">
                <a:solidFill>
                  <a:schemeClr val="bg1"/>
                </a:solidFill>
              </a:rPr>
              <a:t> henkilöllisyystodiste</a:t>
            </a:r>
          </a:p>
          <a:p>
            <a:pPr marL="0" indent="0">
              <a:buNone/>
            </a:pPr>
            <a:r>
              <a:rPr lang="fi-FI" sz="3600" dirty="0">
                <a:solidFill>
                  <a:schemeClr val="bg1"/>
                </a:solidFill>
              </a:rPr>
              <a:t>- Kunnilta </a:t>
            </a:r>
            <a:r>
              <a:rPr lang="fi-FI" sz="3600" dirty="0" err="1">
                <a:solidFill>
                  <a:schemeClr val="bg1"/>
                </a:solidFill>
              </a:rPr>
              <a:t>esim</a:t>
            </a:r>
            <a:r>
              <a:rPr lang="fi-FI" sz="3600" dirty="0">
                <a:solidFill>
                  <a:schemeClr val="bg1"/>
                </a:solidFill>
              </a:rPr>
              <a:t> rakentamiseen liittyen</a:t>
            </a:r>
          </a:p>
          <a:p>
            <a:pPr marL="0" indent="0">
              <a:buNone/>
            </a:pPr>
            <a:r>
              <a:rPr lang="fi-FI" sz="3600" dirty="0">
                <a:solidFill>
                  <a:schemeClr val="bg1"/>
                </a:solidFill>
              </a:rPr>
              <a:t>- Kaikilta kauppiailta Yrityksen Digitalousohjelman ajama ostotodiste (AKA e-kuitti – </a:t>
            </a:r>
            <a:r>
              <a:rPr lang="fi-FI" sz="3600" dirty="0" err="1">
                <a:solidFill>
                  <a:schemeClr val="bg1"/>
                </a:solidFill>
              </a:rPr>
              <a:t>Proof</a:t>
            </a:r>
            <a:r>
              <a:rPr lang="fi-FI" sz="3600" dirty="0">
                <a:solidFill>
                  <a:schemeClr val="bg1"/>
                </a:solidFill>
              </a:rPr>
              <a:t> of </a:t>
            </a:r>
            <a:r>
              <a:rPr lang="fi-FI" sz="3600" dirty="0" err="1">
                <a:solidFill>
                  <a:schemeClr val="bg1"/>
                </a:solidFill>
              </a:rPr>
              <a:t>Purchase</a:t>
            </a:r>
            <a:r>
              <a:rPr lang="fi-FI" sz="3600" dirty="0">
                <a:solidFill>
                  <a:schemeClr val="bg1"/>
                </a:solidFill>
              </a:rPr>
              <a:t>) – </a:t>
            </a:r>
            <a:r>
              <a:rPr lang="fi-FI" sz="3600" u="sng" dirty="0">
                <a:solidFill>
                  <a:schemeClr val="bg1"/>
                </a:solidFill>
              </a:rPr>
              <a:t>miljardin tuottavuusvaikutus</a:t>
            </a:r>
          </a:p>
          <a:p>
            <a:pPr marL="0" indent="0">
              <a:buNone/>
            </a:pPr>
            <a:r>
              <a:rPr lang="fi-FI" sz="3600" dirty="0">
                <a:solidFill>
                  <a:schemeClr val="bg1"/>
                </a:solidFill>
              </a:rPr>
              <a:t>- Ajoluvat, rokotukset, todistukset, valtakirjat, toimiluvat, omistukset </a:t>
            </a:r>
          </a:p>
          <a:p>
            <a:pPr marL="0" indent="0">
              <a:buNone/>
            </a:pPr>
            <a:r>
              <a:rPr lang="fi-FI" sz="3600" dirty="0">
                <a:solidFill>
                  <a:schemeClr val="bg1"/>
                </a:solidFill>
              </a:rPr>
              <a:t>- Nouseva teema – koulutuksen </a:t>
            </a:r>
            <a:r>
              <a:rPr lang="fi-FI" sz="3600" dirty="0" err="1">
                <a:solidFill>
                  <a:schemeClr val="bg1"/>
                </a:solidFill>
              </a:rPr>
              <a:t>mikrokredentiaalit</a:t>
            </a:r>
            <a:endParaRPr lang="fi-FI" sz="3600" dirty="0">
              <a:solidFill>
                <a:schemeClr val="bg1"/>
              </a:solidFill>
            </a:endParaRPr>
          </a:p>
          <a:p>
            <a:pPr marL="742950" indent="-742950">
              <a:buAutoNum type="arabicPeriod"/>
            </a:pPr>
            <a:endParaRPr lang="en-FI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74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diagram of a wallet&#10;&#10;Description automatically generated">
            <a:extLst>
              <a:ext uri="{FF2B5EF4-FFF2-40B4-BE49-F238E27FC236}">
                <a16:creationId xmlns:a16="http://schemas.microsoft.com/office/drawing/2014/main" id="{94173511-C4C1-DD60-FEEE-983B2AAF5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2774"/>
            <a:ext cx="9144000" cy="4992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80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89B75855-5386-4668-87C6-CCA0994F5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073" y="2925000"/>
            <a:ext cx="8229600" cy="1008000"/>
          </a:xfrm>
        </p:spPr>
        <p:txBody>
          <a:bodyPr>
            <a:noAutofit/>
          </a:bodyPr>
          <a:lstStyle/>
          <a:p>
            <a:pPr algn="ctr"/>
            <a:r>
              <a:rPr lang="fi-FI" sz="4800" dirty="0">
                <a:solidFill>
                  <a:schemeClr val="bg1"/>
                </a:solidFill>
              </a:rPr>
              <a:t>”If </a:t>
            </a:r>
            <a:r>
              <a:rPr lang="fi-FI" sz="4800" dirty="0" err="1">
                <a:solidFill>
                  <a:schemeClr val="bg1"/>
                </a:solidFill>
              </a:rPr>
              <a:t>you</a:t>
            </a:r>
            <a:r>
              <a:rPr lang="fi-FI" sz="4800" dirty="0">
                <a:solidFill>
                  <a:schemeClr val="bg1"/>
                </a:solidFill>
              </a:rPr>
              <a:t> </a:t>
            </a:r>
            <a:r>
              <a:rPr lang="fi-FI" sz="4800" dirty="0" err="1">
                <a:solidFill>
                  <a:schemeClr val="bg1"/>
                </a:solidFill>
              </a:rPr>
              <a:t>have</a:t>
            </a:r>
            <a:r>
              <a:rPr lang="fi-FI" sz="4800" dirty="0">
                <a:solidFill>
                  <a:schemeClr val="bg1"/>
                </a:solidFill>
              </a:rPr>
              <a:t> </a:t>
            </a:r>
            <a:r>
              <a:rPr lang="fi-FI" sz="4800" dirty="0" err="1">
                <a:solidFill>
                  <a:schemeClr val="bg1"/>
                </a:solidFill>
              </a:rPr>
              <a:t>solved</a:t>
            </a:r>
            <a:r>
              <a:rPr lang="fi-FI" sz="4800" dirty="0">
                <a:solidFill>
                  <a:schemeClr val="bg1"/>
                </a:solidFill>
              </a:rPr>
              <a:t> </a:t>
            </a:r>
            <a:r>
              <a:rPr lang="fi-FI" sz="4800" dirty="0" err="1">
                <a:solidFill>
                  <a:schemeClr val="bg1"/>
                </a:solidFill>
              </a:rPr>
              <a:t>identity</a:t>
            </a:r>
            <a:r>
              <a:rPr lang="fi-FI" sz="4800" dirty="0">
                <a:solidFill>
                  <a:schemeClr val="bg1"/>
                </a:solidFill>
              </a:rPr>
              <a:t>,</a:t>
            </a:r>
            <a:br>
              <a:rPr lang="fi-FI" sz="4800" dirty="0">
                <a:solidFill>
                  <a:schemeClr val="bg1"/>
                </a:solidFill>
              </a:rPr>
            </a:br>
            <a:r>
              <a:rPr lang="fi-FI" sz="4800" dirty="0">
                <a:solidFill>
                  <a:schemeClr val="bg1"/>
                </a:solidFill>
              </a:rPr>
              <a:t> </a:t>
            </a:r>
            <a:br>
              <a:rPr lang="fi-FI" sz="4800" dirty="0">
                <a:solidFill>
                  <a:schemeClr val="bg1"/>
                </a:solidFill>
              </a:rPr>
            </a:br>
            <a:r>
              <a:rPr lang="fi-FI" sz="4800" dirty="0" err="1">
                <a:solidFill>
                  <a:schemeClr val="bg1"/>
                </a:solidFill>
              </a:rPr>
              <a:t>everything</a:t>
            </a:r>
            <a:r>
              <a:rPr lang="fi-FI" sz="4800" dirty="0">
                <a:solidFill>
                  <a:schemeClr val="bg1"/>
                </a:solidFill>
              </a:rPr>
              <a:t> </a:t>
            </a:r>
            <a:r>
              <a:rPr lang="fi-FI" sz="4800" dirty="0" err="1">
                <a:solidFill>
                  <a:schemeClr val="bg1"/>
                </a:solidFill>
              </a:rPr>
              <a:t>else</a:t>
            </a:r>
            <a:r>
              <a:rPr lang="fi-FI" sz="4800" dirty="0">
                <a:solidFill>
                  <a:schemeClr val="bg1"/>
                </a:solidFill>
              </a:rPr>
              <a:t> is just </a:t>
            </a:r>
            <a:r>
              <a:rPr lang="fi-FI" sz="4800" dirty="0" err="1">
                <a:solidFill>
                  <a:schemeClr val="bg1"/>
                </a:solidFill>
              </a:rPr>
              <a:t>accounting</a:t>
            </a:r>
            <a:r>
              <a:rPr lang="fi-FI" sz="4800" dirty="0">
                <a:solidFill>
                  <a:schemeClr val="bg1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794732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/>
          <p:cNvSpPr txBox="1">
            <a:spLocks noChangeArrowheads="1"/>
          </p:cNvSpPr>
          <p:nvPr/>
        </p:nvSpPr>
        <p:spPr bwMode="auto">
          <a:xfrm>
            <a:off x="2028877" y="1066800"/>
            <a:ext cx="508624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mv="urn:schemas-microsoft-com:mac:vml" xmlns:mc="http://schemas.openxmlformats.org/markup-compatibility/2006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mv="urn:schemas-microsoft-com:mac:vml" xmlns:mc="http://schemas.openxmlformats.org/markup-compatibility/2006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fi-FI" sz="3200" b="1">
                <a:solidFill>
                  <a:srgbClr val="FFFFFF"/>
                </a:solidFill>
              </a:rPr>
              <a:t>The </a:t>
            </a:r>
            <a:r>
              <a:rPr lang="fi-FI" sz="3200" b="1" err="1">
                <a:solidFill>
                  <a:srgbClr val="FFFFFF"/>
                </a:solidFill>
              </a:rPr>
              <a:t>future</a:t>
            </a:r>
            <a:r>
              <a:rPr lang="fi-FI" sz="3200" b="1">
                <a:solidFill>
                  <a:srgbClr val="FFFFFF"/>
                </a:solidFill>
              </a:rPr>
              <a:t> is </a:t>
            </a:r>
            <a:r>
              <a:rPr lang="fi-FI" sz="3200" b="1" err="1">
                <a:solidFill>
                  <a:srgbClr val="FFFFFF"/>
                </a:solidFill>
              </a:rPr>
              <a:t>not</a:t>
            </a:r>
            <a:r>
              <a:rPr lang="fi-FI" sz="3200" b="1">
                <a:solidFill>
                  <a:srgbClr val="FFFFFF"/>
                </a:solidFill>
              </a:rPr>
              <a:t> </a:t>
            </a:r>
            <a:r>
              <a:rPr lang="fi-FI" sz="3200" b="1" err="1">
                <a:solidFill>
                  <a:srgbClr val="FFFFFF"/>
                </a:solidFill>
              </a:rPr>
              <a:t>planned</a:t>
            </a:r>
            <a:endParaRPr lang="fi-FI" sz="3200" b="1">
              <a:solidFill>
                <a:srgbClr val="FFFFFF"/>
              </a:solidFill>
            </a:endParaRPr>
          </a:p>
          <a:p>
            <a:pPr algn="ctr"/>
            <a:r>
              <a:rPr lang="fi-FI" sz="3200" b="1" err="1">
                <a:solidFill>
                  <a:srgbClr val="FFFFFF"/>
                </a:solidFill>
              </a:rPr>
              <a:t>nor</a:t>
            </a:r>
            <a:r>
              <a:rPr lang="fi-FI" sz="3200" b="1">
                <a:solidFill>
                  <a:srgbClr val="FFFFFF"/>
                </a:solidFill>
              </a:rPr>
              <a:t> </a:t>
            </a:r>
            <a:r>
              <a:rPr lang="fi-FI" sz="3200" b="1" err="1">
                <a:solidFill>
                  <a:srgbClr val="FFFFFF"/>
                </a:solidFill>
              </a:rPr>
              <a:t>prognosed</a:t>
            </a:r>
            <a:endParaRPr lang="en-GB" sz="3200" b="1">
              <a:solidFill>
                <a:srgbClr val="FFFFFF"/>
              </a:solidFill>
            </a:endParaRPr>
          </a:p>
        </p:txBody>
      </p:sp>
      <p:sp>
        <p:nvSpPr>
          <p:cNvPr id="586755" name="Rectangle 3"/>
          <p:cNvSpPr>
            <a:spLocks noChangeArrowheads="1"/>
          </p:cNvSpPr>
          <p:nvPr/>
        </p:nvSpPr>
        <p:spPr bwMode="auto">
          <a:xfrm>
            <a:off x="3545548" y="5021769"/>
            <a:ext cx="2052903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mv="urn:schemas-microsoft-com:mac:vml" xmlns:mc="http://schemas.openxmlformats.org/markup-compatibility/2006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mv="urn:schemas-microsoft-com:mac:vml" xmlns:mc="http://schemas.openxmlformats.org/markup-compatibility/2006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GB" sz="3200" b="1" i="1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2105025" y="5736709"/>
            <a:ext cx="50450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mv="urn:schemas-microsoft-com:mac:vml" xmlns:mc="http://schemas.openxmlformats.org/markup-compatibility/2006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mv="urn:schemas-microsoft-com:mac:vml" xmlns:mc="http://schemas.openxmlformats.org/markup-compatibility/2006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GB" b="1">
                <a:solidFill>
                  <a:srgbClr val="FFFFFF"/>
                </a:solidFill>
              </a:rPr>
              <a:t>Bo.harald1@gmail.com</a:t>
            </a:r>
          </a:p>
        </p:txBody>
      </p:sp>
      <p:pic>
        <p:nvPicPr>
          <p:cNvPr id="74760" name="Picture 6" descr="bubb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588" y="2316163"/>
            <a:ext cx="5583237" cy="2678112"/>
          </a:xfrm>
          <a:prstGeom prst="rect">
            <a:avLst/>
          </a:prstGeom>
          <a:solidFill>
            <a:srgbClr val="FF0000"/>
          </a:solidFill>
          <a:ln/>
          <a:extLst>
            <a:ext uri="{91240B29-F687-4f45-9708-019B960494DF}">
              <a14:hiddenLine xmlns:a14="http://schemas.microsoft.com/office/drawing/2010/main" xmlns:mv="urn:schemas-microsoft-com:mac:vml" xmlns:mc="http://schemas.openxmlformats.org/markup-compatibility/2006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sp>
        <p:nvSpPr>
          <p:cNvPr id="9" name="Tekstiruutu 8"/>
          <p:cNvSpPr txBox="1"/>
          <p:nvPr/>
        </p:nvSpPr>
        <p:spPr>
          <a:xfrm>
            <a:off x="3221928" y="3115942"/>
            <a:ext cx="29646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4000" b="1" err="1"/>
              <a:t>It</a:t>
            </a:r>
            <a:r>
              <a:rPr lang="fi-FI" sz="4000" b="1"/>
              <a:t> is </a:t>
            </a:r>
            <a:r>
              <a:rPr lang="fi-FI" sz="4000" b="1" err="1"/>
              <a:t>created</a:t>
            </a:r>
            <a:r>
              <a:rPr lang="fi-FI" sz="4000" b="1"/>
              <a:t> !</a:t>
            </a:r>
          </a:p>
        </p:txBody>
      </p:sp>
    </p:spTree>
    <p:extLst>
      <p:ext uri="{BB962C8B-B14F-4D97-AF65-F5344CB8AC3E}">
        <p14:creationId xmlns:p14="http://schemas.microsoft.com/office/powerpoint/2010/main" val="32280798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6755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LZcVINvTZwNs.z41QGheg"/>
</p:tagLst>
</file>

<file path=ppt/theme/theme1.xml><?xml version="1.0" encoding="utf-8"?>
<a:theme xmlns:a="http://schemas.openxmlformats.org/drawingml/2006/main" name="Office-teema">
  <a:themeElements>
    <a:clrScheme name="Aamunkajo">
      <a:dk1>
        <a:sysClr val="windowText" lastClr="000000"/>
      </a:dk1>
      <a:lt1>
        <a:sysClr val="window" lastClr="FFFFFF"/>
      </a:lt1>
      <a:dk2>
        <a:srgbClr val="54638C"/>
      </a:dk2>
      <a:lt2>
        <a:srgbClr val="8D9AB3"/>
      </a:lt2>
      <a:accent1>
        <a:srgbClr val="FFAF03"/>
      </a:accent1>
      <a:accent2>
        <a:srgbClr val="FDE689"/>
      </a:accent2>
      <a:accent3>
        <a:srgbClr val="9E82E7"/>
      </a:accent3>
      <a:accent4>
        <a:srgbClr val="9735BB"/>
      </a:accent4>
      <a:accent5>
        <a:srgbClr val="BF2B2B"/>
      </a:accent5>
      <a:accent6>
        <a:srgbClr val="ED7307"/>
      </a:accent6>
      <a:hlink>
        <a:srgbClr val="FFAF03"/>
      </a:hlink>
      <a:folHlink>
        <a:srgbClr val="FDE6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obey Forum" id="{D4AF0256-6811-F047-BFD5-326D7AB62DEF}" vid="{431D3E06-D031-104F-A814-D40469332E21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16990</TotalTime>
  <Words>1318</Words>
  <Application>Microsoft Macintosh PowerPoint</Application>
  <PresentationFormat>On-screen Show (4:3)</PresentationFormat>
  <Paragraphs>175</Paragraphs>
  <Slides>23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-apple-system</vt:lpstr>
      <vt:lpstr>Arial</vt:lpstr>
      <vt:lpstr>Calibri</vt:lpstr>
      <vt:lpstr>Calibri Light</vt:lpstr>
      <vt:lpstr>Courier New</vt:lpstr>
      <vt:lpstr>Helvetica</vt:lpstr>
      <vt:lpstr>Trebuchet MS</vt:lpstr>
      <vt:lpstr>Wingdings</vt:lpstr>
      <vt:lpstr>Office-teema</vt:lpstr>
      <vt:lpstr>think-cell Slide</vt:lpstr>
      <vt:lpstr>Turvainfrastruktuuri  suurempi askel kuin Internet?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”If you have solved identity,   everything else is just accounting”</vt:lpstr>
      <vt:lpstr>PowerPoint Presentation</vt:lpstr>
    </vt:vector>
  </TitlesOfParts>
  <Company>Tieto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for New Financial Management Ecosystems  MMB 3.11.2015 Bo Harald   </dc:title>
  <dc:creator>Bo Harald</dc:creator>
  <cp:lastModifiedBy>Bo Harald</cp:lastModifiedBy>
  <cp:revision>66</cp:revision>
  <dcterms:created xsi:type="dcterms:W3CDTF">2019-05-28T06:26:55Z</dcterms:created>
  <dcterms:modified xsi:type="dcterms:W3CDTF">2024-04-18T12:00:51Z</dcterms:modified>
</cp:coreProperties>
</file>